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MS)" panose="020B0604020202020204" charset="0"/>
      <p:regular r:id="rId22"/>
    </p:embeddedFont>
    <p:embeddedFont>
      <p:font typeface="Calibri (MS) Bold" panose="020B0604020202020204" charset="0"/>
      <p:regular r:id="rId23"/>
    </p:embeddedFont>
    <p:embeddedFont>
      <p:font typeface="Raleway" pitchFamily="2" charset="0"/>
      <p:regular r:id="rId24"/>
    </p:embeddedFont>
    <p:embeddedFont>
      <p:font typeface="TT Rounds Condensed" panose="020B0604020202020204" charset="0"/>
      <p:regular r:id="rId25"/>
    </p:embeddedFont>
    <p:embeddedFont>
      <p:font typeface="TT Rounds Condensed Bold" panose="020B0604020202020204" charset="0"/>
      <p:regular r:id="rId26"/>
    </p:embeddedFont>
    <p:embeddedFont>
      <p:font typeface="TT Rounds Condensed Italic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hyperlink" Target="https://gamma.app/?utm_source=made-with-gamm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hyperlink" Target="https://gamma.app/?utm_source=made-with-gamma"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14.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amma.app/?utm_source=made-with-gamm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850237" y="3326309"/>
            <a:ext cx="9445526" cy="1810047"/>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Banking System Database</a:t>
            </a:r>
          </a:p>
        </p:txBody>
      </p:sp>
      <p:sp>
        <p:nvSpPr>
          <p:cNvPr id="9" name="TextBox 9"/>
          <p:cNvSpPr txBox="1"/>
          <p:nvPr/>
        </p:nvSpPr>
        <p:spPr>
          <a:xfrm>
            <a:off x="8842474" y="4570959"/>
            <a:ext cx="9445526" cy="1494235"/>
          </a:xfrm>
          <a:prstGeom prst="rect">
            <a:avLst/>
          </a:prstGeom>
        </p:spPr>
        <p:txBody>
          <a:bodyPr lIns="0" tIns="0" rIns="0" bIns="0" rtlCol="0" anchor="t">
            <a:spAutoFit/>
          </a:bodyPr>
          <a:lstStyle/>
          <a:p>
            <a:pPr algn="l">
              <a:lnSpc>
                <a:spcPts val="3562"/>
              </a:lnSpc>
            </a:pPr>
            <a:r>
              <a:rPr lang="en-US" sz="2249" b="1">
                <a:solidFill>
                  <a:srgbClr val="727272"/>
                </a:solidFill>
                <a:latin typeface="Calibri (MS) Bold"/>
                <a:ea typeface="Calibri (MS) Bold"/>
                <a:cs typeface="Calibri (MS) Bold"/>
                <a:sym typeface="Calibri (MS) Bold"/>
              </a:rPr>
              <a:t>Presenting by:</a:t>
            </a:r>
            <a:r>
              <a:rPr lang="en-US" sz="2249">
                <a:solidFill>
                  <a:srgbClr val="727272"/>
                </a:solidFill>
                <a:latin typeface="Calibri (MS)"/>
                <a:ea typeface="Calibri (MS)"/>
                <a:cs typeface="Calibri (MS)"/>
                <a:sym typeface="Calibri (MS)"/>
              </a:rPr>
              <a:t> Zareena Fathima</a:t>
            </a:r>
          </a:p>
          <a:p>
            <a:pPr algn="l">
              <a:lnSpc>
                <a:spcPts val="3562"/>
              </a:lnSpc>
            </a:pPr>
            <a:r>
              <a:rPr lang="en-US" sz="2249" b="1">
                <a:solidFill>
                  <a:srgbClr val="727272"/>
                </a:solidFill>
                <a:latin typeface="Calibri (MS) Bold"/>
                <a:ea typeface="Calibri (MS) Bold"/>
                <a:cs typeface="Calibri (MS) Bold"/>
                <a:sym typeface="Calibri (MS) Bold"/>
              </a:rPr>
              <a:t>Institute:</a:t>
            </a:r>
            <a:r>
              <a:rPr lang="en-US" sz="2249">
                <a:solidFill>
                  <a:srgbClr val="727272"/>
                </a:solidFill>
                <a:latin typeface="Calibri (MS)"/>
                <a:ea typeface="Calibri (MS)"/>
                <a:cs typeface="Calibri (MS)"/>
                <a:sym typeface="Calibri (MS)"/>
              </a:rPr>
              <a:t> IT Vedanth</a:t>
            </a:r>
          </a:p>
        </p:txBody>
      </p:sp>
      <p:grpSp>
        <p:nvGrpSpPr>
          <p:cNvPr id="10" name="Group 10"/>
          <p:cNvGrpSpPr>
            <a:grpSpLocks noChangeAspect="1"/>
          </p:cNvGrpSpPr>
          <p:nvPr/>
        </p:nvGrpSpPr>
        <p:grpSpPr>
          <a:xfrm>
            <a:off x="17133382" y="404231"/>
            <a:ext cx="883968" cy="883967"/>
            <a:chOff x="0" y="0"/>
            <a:chExt cx="1178623" cy="1178623"/>
          </a:xfrm>
        </p:grpSpPr>
        <p:sp>
          <p:nvSpPr>
            <p:cNvPr id="11" name="Freeform 11"/>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5"/>
              <a:stretch>
                <a:fillRect r="-5" b="-5"/>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grpSp>
        <p:nvGrpSpPr>
          <p:cNvPr id="6" name="Group 6"/>
          <p:cNvGrpSpPr>
            <a:grpSpLocks noChangeAspect="1"/>
          </p:cNvGrpSpPr>
          <p:nvPr/>
        </p:nvGrpSpPr>
        <p:grpSpPr>
          <a:xfrm>
            <a:off x="-15875" y="0"/>
            <a:ext cx="7472659" cy="10287000"/>
            <a:chOff x="0" y="0"/>
            <a:chExt cx="9963545" cy="13716000"/>
          </a:xfrm>
        </p:grpSpPr>
        <p:sp>
          <p:nvSpPr>
            <p:cNvPr id="7" name="Freeform 7"/>
            <p:cNvSpPr/>
            <p:nvPr/>
          </p:nvSpPr>
          <p:spPr>
            <a:xfrm>
              <a:off x="0" y="0"/>
              <a:ext cx="9963531" cy="13716000"/>
            </a:xfrm>
            <a:custGeom>
              <a:avLst/>
              <a:gdLst/>
              <a:ahLst/>
              <a:cxnLst/>
              <a:rect l="l" t="t" r="r" b="b"/>
              <a:pathLst>
                <a:path w="9963531" h="13716000">
                  <a:moveTo>
                    <a:pt x="0" y="0"/>
                  </a:moveTo>
                  <a:lnTo>
                    <a:pt x="9963531" y="0"/>
                  </a:lnTo>
                  <a:lnTo>
                    <a:pt x="9963531" y="13716000"/>
                  </a:lnTo>
                  <a:lnTo>
                    <a:pt x="0" y="13716000"/>
                  </a:lnTo>
                  <a:lnTo>
                    <a:pt x="0" y="0"/>
                  </a:lnTo>
                  <a:close/>
                </a:path>
              </a:pathLst>
            </a:custGeom>
            <a:blipFill>
              <a:blip r:embed="rId4"/>
              <a:stretch>
                <a:fillRect r="-154451"/>
              </a:stretch>
            </a:blipFill>
          </p:spPr>
        </p:sp>
      </p:grpSp>
      <p:sp>
        <p:nvSpPr>
          <p:cNvPr id="8" name="TextBox 8"/>
          <p:cNvSpPr txBox="1"/>
          <p:nvPr/>
        </p:nvSpPr>
        <p:spPr>
          <a:xfrm>
            <a:off x="7718524" y="648741"/>
            <a:ext cx="9708951" cy="1565374"/>
          </a:xfrm>
          <a:prstGeom prst="rect">
            <a:avLst/>
          </a:prstGeom>
        </p:spPr>
        <p:txBody>
          <a:bodyPr lIns="0" tIns="0" rIns="0" bIns="0" rtlCol="0" anchor="t">
            <a:spAutoFit/>
          </a:bodyPr>
          <a:lstStyle/>
          <a:p>
            <a:pPr algn="l">
              <a:lnSpc>
                <a:spcPts val="6000"/>
              </a:lnSpc>
            </a:pPr>
            <a:r>
              <a:rPr lang="en-US" sz="4812" spc="-29">
                <a:solidFill>
                  <a:srgbClr val="B0CA1F"/>
                </a:solidFill>
                <a:latin typeface="TT Rounds Condensed"/>
                <a:ea typeface="TT Rounds Condensed"/>
                <a:cs typeface="TT Rounds Condensed"/>
                <a:sym typeface="TT Rounds Condensed"/>
              </a:rPr>
              <a:t>Retrieving Related Data: JOIN Operations</a:t>
            </a:r>
          </a:p>
        </p:txBody>
      </p:sp>
      <p:sp>
        <p:nvSpPr>
          <p:cNvPr id="9" name="TextBox 9"/>
          <p:cNvSpPr txBox="1"/>
          <p:nvPr/>
        </p:nvSpPr>
        <p:spPr>
          <a:xfrm>
            <a:off x="7718524" y="2468612"/>
            <a:ext cx="9708951" cy="1687711"/>
          </a:xfrm>
          <a:prstGeom prst="rect">
            <a:avLst/>
          </a:prstGeom>
        </p:spPr>
        <p:txBody>
          <a:bodyPr lIns="0" tIns="0" rIns="0" bIns="0" rtlCol="0" anchor="t">
            <a:spAutoFit/>
          </a:bodyPr>
          <a:lstStyle/>
          <a:p>
            <a:pPr algn="l">
              <a:lnSpc>
                <a:spcPts val="3062"/>
              </a:lnSpc>
            </a:pPr>
            <a:r>
              <a:rPr lang="en-US" sz="1874">
                <a:solidFill>
                  <a:srgbClr val="CFCBBF"/>
                </a:solidFill>
                <a:latin typeface="Calibri (MS)"/>
                <a:ea typeface="Calibri (MS)"/>
                <a:cs typeface="Calibri (MS)"/>
                <a:sym typeface="Calibri (MS)"/>
              </a:rPr>
              <a:t>JOINS combine data across multiple tables by matching common columns. Different JOIN types serve distinct purposes: INNER JOIN retrieves matching records, LEFT JOIN preserves all rows from the left table, whilst RIGHT JOIN maintains right table completeness.</a:t>
            </a:r>
          </a:p>
        </p:txBody>
      </p:sp>
      <p:sp>
        <p:nvSpPr>
          <p:cNvPr id="10" name="TextBox 10"/>
          <p:cNvSpPr txBox="1"/>
          <p:nvPr/>
        </p:nvSpPr>
        <p:spPr>
          <a:xfrm>
            <a:off x="7718524" y="4347121"/>
            <a:ext cx="245864" cy="393055"/>
          </a:xfrm>
          <a:prstGeom prst="rect">
            <a:avLst/>
          </a:prstGeom>
        </p:spPr>
        <p:txBody>
          <a:bodyPr lIns="0" tIns="0" rIns="0" bIns="0" rtlCol="0" anchor="t">
            <a:spAutoFit/>
          </a:bodyPr>
          <a:lstStyle/>
          <a:p>
            <a:pPr algn="l">
              <a:lnSpc>
                <a:spcPts val="3062"/>
              </a:lnSpc>
            </a:pPr>
            <a:r>
              <a:rPr lang="en-US" sz="1874" spc="-11">
                <a:solidFill>
                  <a:srgbClr val="CFCBBF"/>
                </a:solidFill>
                <a:latin typeface="TT Rounds Condensed"/>
                <a:ea typeface="TT Rounds Condensed"/>
                <a:cs typeface="TT Rounds Condensed"/>
                <a:sym typeface="TT Rounds Condensed"/>
              </a:rPr>
              <a:t>01</a:t>
            </a:r>
          </a:p>
        </p:txBody>
      </p:sp>
      <p:grpSp>
        <p:nvGrpSpPr>
          <p:cNvPr id="11" name="Group 11"/>
          <p:cNvGrpSpPr>
            <a:grpSpLocks noChangeAspect="1"/>
          </p:cNvGrpSpPr>
          <p:nvPr/>
        </p:nvGrpSpPr>
        <p:grpSpPr>
          <a:xfrm>
            <a:off x="7718524" y="4822180"/>
            <a:ext cx="4731544" cy="28575"/>
            <a:chOff x="0" y="0"/>
            <a:chExt cx="6308725" cy="38100"/>
          </a:xfrm>
        </p:grpSpPr>
        <p:sp>
          <p:nvSpPr>
            <p:cNvPr id="12" name="Freeform 12" descr="preencoded.png"/>
            <p:cNvSpPr/>
            <p:nvPr/>
          </p:nvSpPr>
          <p:spPr>
            <a:xfrm>
              <a:off x="0" y="0"/>
              <a:ext cx="6308725" cy="38100"/>
            </a:xfrm>
            <a:custGeom>
              <a:avLst/>
              <a:gdLst/>
              <a:ahLst/>
              <a:cxnLst/>
              <a:rect l="l" t="t" r="r" b="b"/>
              <a:pathLst>
                <a:path w="6308725" h="38100">
                  <a:moveTo>
                    <a:pt x="0" y="0"/>
                  </a:moveTo>
                  <a:lnTo>
                    <a:pt x="6308725" y="0"/>
                  </a:lnTo>
                  <a:lnTo>
                    <a:pt x="6308725" y="38100"/>
                  </a:lnTo>
                  <a:lnTo>
                    <a:pt x="0" y="38100"/>
                  </a:lnTo>
                  <a:lnTo>
                    <a:pt x="0" y="0"/>
                  </a:lnTo>
                  <a:close/>
                </a:path>
              </a:pathLst>
            </a:custGeom>
            <a:blipFill>
              <a:blip r:embed="rId5"/>
              <a:stretch>
                <a:fillRect l="-25" r="-25"/>
              </a:stretch>
            </a:blipFill>
          </p:spPr>
        </p:sp>
      </p:grpSp>
      <p:sp>
        <p:nvSpPr>
          <p:cNvPr id="13" name="TextBox 13"/>
          <p:cNvSpPr txBox="1"/>
          <p:nvPr/>
        </p:nvSpPr>
        <p:spPr>
          <a:xfrm>
            <a:off x="7718524" y="4926062"/>
            <a:ext cx="3073599" cy="460325"/>
          </a:xfrm>
          <a:prstGeom prst="rect">
            <a:avLst/>
          </a:prstGeom>
        </p:spPr>
        <p:txBody>
          <a:bodyPr lIns="0" tIns="0" rIns="0" bIns="0" rtlCol="0" anchor="t">
            <a:spAutoFit/>
          </a:bodyPr>
          <a:lstStyle/>
          <a:p>
            <a:pPr algn="l">
              <a:lnSpc>
                <a:spcPts val="3000"/>
              </a:lnSpc>
            </a:pPr>
            <a:r>
              <a:rPr lang="en-US" sz="2375">
                <a:solidFill>
                  <a:srgbClr val="CFCBBF"/>
                </a:solidFill>
                <a:latin typeface="Calibri (MS)"/>
                <a:ea typeface="Calibri (MS)"/>
                <a:cs typeface="Calibri (MS)"/>
                <a:sym typeface="Calibri (MS)"/>
              </a:rPr>
              <a:t>INNER JOIN</a:t>
            </a:r>
          </a:p>
        </p:txBody>
      </p:sp>
      <p:sp>
        <p:nvSpPr>
          <p:cNvPr id="14" name="TextBox 14"/>
          <p:cNvSpPr txBox="1"/>
          <p:nvPr/>
        </p:nvSpPr>
        <p:spPr>
          <a:xfrm>
            <a:off x="7718524" y="5419576"/>
            <a:ext cx="4731544" cy="1687711"/>
          </a:xfrm>
          <a:prstGeom prst="rect">
            <a:avLst/>
          </a:prstGeom>
        </p:spPr>
        <p:txBody>
          <a:bodyPr lIns="0" tIns="0" rIns="0" bIns="0" rtlCol="0" anchor="t">
            <a:spAutoFit/>
          </a:bodyPr>
          <a:lstStyle/>
          <a:p>
            <a:pPr algn="l">
              <a:lnSpc>
                <a:spcPts val="3062"/>
              </a:lnSpc>
            </a:pPr>
            <a:r>
              <a:rPr lang="en-US" sz="1874">
                <a:solidFill>
                  <a:srgbClr val="CFCBBF"/>
                </a:solidFill>
                <a:latin typeface="Calibri (MS)"/>
                <a:ea typeface="Calibri (MS)"/>
                <a:cs typeface="Calibri (MS)"/>
                <a:sym typeface="Calibri (MS)"/>
              </a:rPr>
              <a:t>Returns only records with matches in both tables. Essential for finding customers with active accounts and transaction history.</a:t>
            </a:r>
          </a:p>
        </p:txBody>
      </p:sp>
      <p:sp>
        <p:nvSpPr>
          <p:cNvPr id="15" name="TextBox 15"/>
          <p:cNvSpPr txBox="1"/>
          <p:nvPr/>
        </p:nvSpPr>
        <p:spPr>
          <a:xfrm>
            <a:off x="12695932" y="4332685"/>
            <a:ext cx="639068" cy="358240"/>
          </a:xfrm>
          <a:prstGeom prst="rect">
            <a:avLst/>
          </a:prstGeom>
        </p:spPr>
        <p:txBody>
          <a:bodyPr wrap="square" lIns="0" tIns="0" rIns="0" bIns="0" rtlCol="0" anchor="t">
            <a:spAutoFit/>
          </a:bodyPr>
          <a:lstStyle/>
          <a:p>
            <a:pPr algn="l">
              <a:lnSpc>
                <a:spcPts val="3062"/>
              </a:lnSpc>
            </a:pPr>
            <a:r>
              <a:rPr lang="en-US" sz="1874" spc="-11" dirty="0">
                <a:solidFill>
                  <a:srgbClr val="CFCBBF"/>
                </a:solidFill>
                <a:latin typeface="TT Rounds Condensed"/>
                <a:ea typeface="TT Rounds Condensed"/>
                <a:cs typeface="TT Rounds Condensed"/>
                <a:sym typeface="TT Rounds Condensed"/>
              </a:rPr>
              <a:t>02</a:t>
            </a:r>
          </a:p>
        </p:txBody>
      </p:sp>
      <p:grpSp>
        <p:nvGrpSpPr>
          <p:cNvPr id="16" name="Group 16"/>
          <p:cNvGrpSpPr>
            <a:grpSpLocks noChangeAspect="1"/>
          </p:cNvGrpSpPr>
          <p:nvPr/>
        </p:nvGrpSpPr>
        <p:grpSpPr>
          <a:xfrm>
            <a:off x="12695932" y="4822180"/>
            <a:ext cx="4731544" cy="28575"/>
            <a:chOff x="0" y="0"/>
            <a:chExt cx="6308725" cy="38100"/>
          </a:xfrm>
        </p:grpSpPr>
        <p:sp>
          <p:nvSpPr>
            <p:cNvPr id="17" name="Freeform 17" descr="preencoded.png"/>
            <p:cNvSpPr/>
            <p:nvPr/>
          </p:nvSpPr>
          <p:spPr>
            <a:xfrm>
              <a:off x="0" y="0"/>
              <a:ext cx="6308725" cy="38100"/>
            </a:xfrm>
            <a:custGeom>
              <a:avLst/>
              <a:gdLst/>
              <a:ahLst/>
              <a:cxnLst/>
              <a:rect l="l" t="t" r="r" b="b"/>
              <a:pathLst>
                <a:path w="6308725" h="38100">
                  <a:moveTo>
                    <a:pt x="0" y="0"/>
                  </a:moveTo>
                  <a:lnTo>
                    <a:pt x="6308725" y="0"/>
                  </a:lnTo>
                  <a:lnTo>
                    <a:pt x="6308725" y="38100"/>
                  </a:lnTo>
                  <a:lnTo>
                    <a:pt x="0" y="38100"/>
                  </a:lnTo>
                  <a:lnTo>
                    <a:pt x="0" y="0"/>
                  </a:lnTo>
                  <a:close/>
                </a:path>
              </a:pathLst>
            </a:custGeom>
            <a:blipFill>
              <a:blip r:embed="rId5"/>
              <a:stretch>
                <a:fillRect l="-25" r="-25"/>
              </a:stretch>
            </a:blipFill>
          </p:spPr>
        </p:sp>
      </p:grpSp>
      <p:sp>
        <p:nvSpPr>
          <p:cNvPr id="18" name="TextBox 18"/>
          <p:cNvSpPr txBox="1"/>
          <p:nvPr/>
        </p:nvSpPr>
        <p:spPr>
          <a:xfrm>
            <a:off x="12695932" y="4926062"/>
            <a:ext cx="3073599" cy="460325"/>
          </a:xfrm>
          <a:prstGeom prst="rect">
            <a:avLst/>
          </a:prstGeom>
        </p:spPr>
        <p:txBody>
          <a:bodyPr lIns="0" tIns="0" rIns="0" bIns="0" rtlCol="0" anchor="t">
            <a:spAutoFit/>
          </a:bodyPr>
          <a:lstStyle/>
          <a:p>
            <a:pPr algn="l">
              <a:lnSpc>
                <a:spcPts val="3000"/>
              </a:lnSpc>
            </a:pPr>
            <a:r>
              <a:rPr lang="en-US" sz="2375">
                <a:solidFill>
                  <a:srgbClr val="CFCBBF"/>
                </a:solidFill>
                <a:latin typeface="Calibri (MS)"/>
                <a:ea typeface="Calibri (MS)"/>
                <a:cs typeface="Calibri (MS)"/>
                <a:sym typeface="Calibri (MS)"/>
              </a:rPr>
              <a:t>LEFT JOIN</a:t>
            </a:r>
          </a:p>
        </p:txBody>
      </p:sp>
      <p:sp>
        <p:nvSpPr>
          <p:cNvPr id="19" name="TextBox 19"/>
          <p:cNvSpPr txBox="1"/>
          <p:nvPr/>
        </p:nvSpPr>
        <p:spPr>
          <a:xfrm>
            <a:off x="12695932" y="5419576"/>
            <a:ext cx="4731544" cy="1687711"/>
          </a:xfrm>
          <a:prstGeom prst="rect">
            <a:avLst/>
          </a:prstGeom>
        </p:spPr>
        <p:txBody>
          <a:bodyPr lIns="0" tIns="0" rIns="0" bIns="0" rtlCol="0" anchor="t">
            <a:spAutoFit/>
          </a:bodyPr>
          <a:lstStyle/>
          <a:p>
            <a:pPr algn="l">
              <a:lnSpc>
                <a:spcPts val="3062"/>
              </a:lnSpc>
            </a:pPr>
            <a:r>
              <a:rPr lang="en-US" sz="1874">
                <a:solidFill>
                  <a:srgbClr val="CFCBBF"/>
                </a:solidFill>
                <a:latin typeface="Calibri (MS)"/>
                <a:ea typeface="Calibri (MS)"/>
                <a:cs typeface="Calibri (MS)"/>
                <a:sym typeface="Calibri (MS)"/>
              </a:rPr>
              <a:t>Preserves all records from the left table, adding matching data from the right. Useful for identifying employees with zero assigned accounts.</a:t>
            </a:r>
          </a:p>
        </p:txBody>
      </p:sp>
      <p:sp>
        <p:nvSpPr>
          <p:cNvPr id="20" name="TextBox 20"/>
          <p:cNvSpPr txBox="1"/>
          <p:nvPr/>
        </p:nvSpPr>
        <p:spPr>
          <a:xfrm>
            <a:off x="7718524" y="7366696"/>
            <a:ext cx="511076" cy="358240"/>
          </a:xfrm>
          <a:prstGeom prst="rect">
            <a:avLst/>
          </a:prstGeom>
        </p:spPr>
        <p:txBody>
          <a:bodyPr wrap="square" lIns="0" tIns="0" rIns="0" bIns="0" rtlCol="0" anchor="t">
            <a:spAutoFit/>
          </a:bodyPr>
          <a:lstStyle/>
          <a:p>
            <a:pPr algn="l">
              <a:lnSpc>
                <a:spcPts val="3062"/>
              </a:lnSpc>
            </a:pPr>
            <a:r>
              <a:rPr lang="en-US" sz="1874" spc="-11" dirty="0">
                <a:solidFill>
                  <a:srgbClr val="CFCBBF"/>
                </a:solidFill>
                <a:latin typeface="TT Rounds Condensed"/>
                <a:ea typeface="TT Rounds Condensed"/>
                <a:cs typeface="TT Rounds Condensed"/>
                <a:sym typeface="TT Rounds Condensed"/>
              </a:rPr>
              <a:t>03</a:t>
            </a:r>
          </a:p>
        </p:txBody>
      </p:sp>
      <p:grpSp>
        <p:nvGrpSpPr>
          <p:cNvPr id="21" name="Group 21"/>
          <p:cNvGrpSpPr>
            <a:grpSpLocks noChangeAspect="1"/>
          </p:cNvGrpSpPr>
          <p:nvPr/>
        </p:nvGrpSpPr>
        <p:grpSpPr>
          <a:xfrm>
            <a:off x="7718524" y="7902327"/>
            <a:ext cx="9708951" cy="28575"/>
            <a:chOff x="0" y="0"/>
            <a:chExt cx="12945268" cy="38100"/>
          </a:xfrm>
        </p:grpSpPr>
        <p:sp>
          <p:nvSpPr>
            <p:cNvPr id="22" name="Freeform 22" descr="preencoded.png"/>
            <p:cNvSpPr/>
            <p:nvPr/>
          </p:nvSpPr>
          <p:spPr>
            <a:xfrm>
              <a:off x="0" y="0"/>
              <a:ext cx="12945237" cy="38100"/>
            </a:xfrm>
            <a:custGeom>
              <a:avLst/>
              <a:gdLst/>
              <a:ahLst/>
              <a:cxnLst/>
              <a:rect l="l" t="t" r="r" b="b"/>
              <a:pathLst>
                <a:path w="12945237" h="38100">
                  <a:moveTo>
                    <a:pt x="0" y="0"/>
                  </a:moveTo>
                  <a:lnTo>
                    <a:pt x="12945237" y="0"/>
                  </a:lnTo>
                  <a:lnTo>
                    <a:pt x="12945237" y="38100"/>
                  </a:lnTo>
                  <a:lnTo>
                    <a:pt x="0" y="38100"/>
                  </a:lnTo>
                  <a:lnTo>
                    <a:pt x="0" y="0"/>
                  </a:lnTo>
                  <a:close/>
                </a:path>
              </a:pathLst>
            </a:custGeom>
            <a:blipFill>
              <a:blip r:embed="rId6"/>
              <a:stretch>
                <a:fillRect t="-15" b="-15"/>
              </a:stretch>
            </a:blipFill>
          </p:spPr>
        </p:sp>
      </p:grpSp>
      <p:sp>
        <p:nvSpPr>
          <p:cNvPr id="23" name="TextBox 23"/>
          <p:cNvSpPr txBox="1"/>
          <p:nvPr/>
        </p:nvSpPr>
        <p:spPr>
          <a:xfrm>
            <a:off x="7718524" y="8030766"/>
            <a:ext cx="3073599" cy="460325"/>
          </a:xfrm>
          <a:prstGeom prst="rect">
            <a:avLst/>
          </a:prstGeom>
        </p:spPr>
        <p:txBody>
          <a:bodyPr lIns="0" tIns="0" rIns="0" bIns="0" rtlCol="0" anchor="t">
            <a:spAutoFit/>
          </a:bodyPr>
          <a:lstStyle/>
          <a:p>
            <a:pPr algn="l">
              <a:lnSpc>
                <a:spcPts val="3000"/>
              </a:lnSpc>
            </a:pPr>
            <a:r>
              <a:rPr lang="en-US" sz="2375">
                <a:solidFill>
                  <a:srgbClr val="CFCBBF"/>
                </a:solidFill>
                <a:latin typeface="Calibri (MS)"/>
                <a:ea typeface="Calibri (MS)"/>
                <a:cs typeface="Calibri (MS)"/>
                <a:sym typeface="Calibri (MS)"/>
              </a:rPr>
              <a:t>RIGHT JOIN</a:t>
            </a:r>
          </a:p>
        </p:txBody>
      </p:sp>
      <p:sp>
        <p:nvSpPr>
          <p:cNvPr id="24" name="TextBox 24"/>
          <p:cNvSpPr txBox="1"/>
          <p:nvPr/>
        </p:nvSpPr>
        <p:spPr>
          <a:xfrm>
            <a:off x="7718524" y="8524280"/>
            <a:ext cx="9708951" cy="901005"/>
          </a:xfrm>
          <a:prstGeom prst="rect">
            <a:avLst/>
          </a:prstGeom>
        </p:spPr>
        <p:txBody>
          <a:bodyPr lIns="0" tIns="0" rIns="0" bIns="0" rtlCol="0" anchor="t">
            <a:spAutoFit/>
          </a:bodyPr>
          <a:lstStyle/>
          <a:p>
            <a:pPr algn="l">
              <a:lnSpc>
                <a:spcPts val="3062"/>
              </a:lnSpc>
            </a:pPr>
            <a:r>
              <a:rPr lang="en-US" sz="1874">
                <a:solidFill>
                  <a:srgbClr val="CFCBBF"/>
                </a:solidFill>
                <a:latin typeface="Calibri (MS)"/>
                <a:ea typeface="Calibri (MS)"/>
                <a:cs typeface="Calibri (MS)"/>
                <a:sym typeface="Calibri (MS)"/>
              </a:rPr>
              <a:t>Opposite of LEFT JOIN—maintains all right table records. Reveals all accounts even when employee branch associations are incomplete.</a:t>
            </a:r>
          </a:p>
        </p:txBody>
      </p:sp>
      <p:grpSp>
        <p:nvGrpSpPr>
          <p:cNvPr id="25" name="Group 25"/>
          <p:cNvGrpSpPr>
            <a:grpSpLocks noChangeAspect="1"/>
          </p:cNvGrpSpPr>
          <p:nvPr/>
        </p:nvGrpSpPr>
        <p:grpSpPr>
          <a:xfrm>
            <a:off x="17133382" y="404231"/>
            <a:ext cx="883968" cy="883967"/>
            <a:chOff x="0" y="0"/>
            <a:chExt cx="1178623" cy="1178623"/>
          </a:xfrm>
        </p:grpSpPr>
        <p:sp>
          <p:nvSpPr>
            <p:cNvPr id="26" name="Freeform 26"/>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7"/>
              <a:stretch>
                <a:fillRect r="-5" b="-5"/>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796529" y="607814"/>
            <a:ext cx="9836944" cy="1441251"/>
          </a:xfrm>
          <a:prstGeom prst="rect">
            <a:avLst/>
          </a:prstGeom>
        </p:spPr>
        <p:txBody>
          <a:bodyPr lIns="0" tIns="0" rIns="0" bIns="0" rtlCol="0" anchor="t">
            <a:spAutoFit/>
          </a:bodyPr>
          <a:lstStyle/>
          <a:p>
            <a:pPr algn="l">
              <a:lnSpc>
                <a:spcPts val="5562"/>
              </a:lnSpc>
            </a:pPr>
            <a:r>
              <a:rPr lang="en-US" sz="4437" spc="-27">
                <a:solidFill>
                  <a:srgbClr val="B0CA1F"/>
                </a:solidFill>
                <a:latin typeface="TT Rounds Condensed"/>
                <a:ea typeface="TT Rounds Condensed"/>
                <a:cs typeface="TT Rounds Condensed"/>
                <a:sym typeface="TT Rounds Condensed"/>
              </a:rPr>
              <a:t>Aggregate Functions: Summarising Data</a:t>
            </a:r>
          </a:p>
        </p:txBody>
      </p:sp>
      <p:sp>
        <p:nvSpPr>
          <p:cNvPr id="11" name="TextBox 11"/>
          <p:cNvSpPr txBox="1"/>
          <p:nvPr/>
        </p:nvSpPr>
        <p:spPr>
          <a:xfrm>
            <a:off x="796529" y="2285554"/>
            <a:ext cx="9836944" cy="1196876"/>
          </a:xfrm>
          <a:prstGeom prst="rect">
            <a:avLst/>
          </a:prstGeom>
        </p:spPr>
        <p:txBody>
          <a:bodyPr lIns="0" tIns="0" rIns="0" bIns="0" rtlCol="0" anchor="t">
            <a:spAutoFit/>
          </a:bodyPr>
          <a:lstStyle/>
          <a:p>
            <a:pPr algn="l">
              <a:lnSpc>
                <a:spcPts val="2812"/>
              </a:lnSpc>
            </a:pPr>
            <a:r>
              <a:rPr lang="en-US" sz="1750">
                <a:solidFill>
                  <a:srgbClr val="CFCBBF"/>
                </a:solidFill>
                <a:latin typeface="Calibri (MS)"/>
                <a:ea typeface="Calibri (MS)"/>
                <a:cs typeface="Calibri (MS)"/>
                <a:sym typeface="Calibri (MS)"/>
              </a:rPr>
              <a:t>SQL aggregate functions transform detailed records into meaningful summaries. COUNT, SUM, AVG, MAX, and MIN provide crucial insights into banking operations, from total balances to highest earners.</a:t>
            </a:r>
          </a:p>
        </p:txBody>
      </p:sp>
      <p:sp>
        <p:nvSpPr>
          <p:cNvPr id="12" name="TextBox 12"/>
          <p:cNvSpPr txBox="1"/>
          <p:nvPr/>
        </p:nvSpPr>
        <p:spPr>
          <a:xfrm>
            <a:off x="796529" y="3842594"/>
            <a:ext cx="3089374" cy="760511"/>
          </a:xfrm>
          <a:prstGeom prst="rect">
            <a:avLst/>
          </a:prstGeom>
        </p:spPr>
        <p:txBody>
          <a:bodyPr lIns="0" tIns="0" rIns="0" bIns="0" rtlCol="0" anchor="t">
            <a:spAutoFit/>
          </a:bodyPr>
          <a:lstStyle/>
          <a:p>
            <a:pPr algn="ctr">
              <a:lnSpc>
                <a:spcPts val="5875"/>
              </a:lnSpc>
            </a:pPr>
            <a:r>
              <a:rPr lang="en-US" sz="5875">
                <a:solidFill>
                  <a:srgbClr val="CFCBBF"/>
                </a:solidFill>
                <a:latin typeface="Calibri (MS)"/>
                <a:ea typeface="Calibri (MS)"/>
                <a:cs typeface="Calibri (MS)"/>
                <a:sym typeface="Calibri (MS)"/>
              </a:rPr>
              <a:t>10</a:t>
            </a:r>
          </a:p>
        </p:txBody>
      </p:sp>
      <p:sp>
        <p:nvSpPr>
          <p:cNvPr id="13" name="TextBox 13"/>
          <p:cNvSpPr txBox="1"/>
          <p:nvPr/>
        </p:nvSpPr>
        <p:spPr>
          <a:xfrm>
            <a:off x="918716" y="4868316"/>
            <a:ext cx="2844850" cy="374749"/>
          </a:xfrm>
          <a:prstGeom prst="rect">
            <a:avLst/>
          </a:prstGeom>
        </p:spPr>
        <p:txBody>
          <a:bodyPr lIns="0" tIns="0" rIns="0" bIns="0" rtlCol="0" anchor="t">
            <a:spAutoFit/>
          </a:bodyPr>
          <a:lstStyle/>
          <a:p>
            <a:pPr algn="ctr">
              <a:lnSpc>
                <a:spcPts val="2750"/>
              </a:lnSpc>
            </a:pPr>
            <a:r>
              <a:rPr lang="en-US" sz="2187" spc="-13">
                <a:solidFill>
                  <a:srgbClr val="CFCBBF"/>
                </a:solidFill>
                <a:latin typeface="TT Rounds Condensed"/>
                <a:ea typeface="TT Rounds Condensed"/>
                <a:cs typeface="TT Rounds Condensed"/>
                <a:sym typeface="TT Rounds Condensed"/>
              </a:rPr>
              <a:t>Total Customers</a:t>
            </a:r>
          </a:p>
        </p:txBody>
      </p:sp>
      <p:sp>
        <p:nvSpPr>
          <p:cNvPr id="14" name="TextBox 14"/>
          <p:cNvSpPr txBox="1"/>
          <p:nvPr/>
        </p:nvSpPr>
        <p:spPr>
          <a:xfrm>
            <a:off x="796529" y="5274766"/>
            <a:ext cx="3089374" cy="1196876"/>
          </a:xfrm>
          <a:prstGeom prst="rect">
            <a:avLst/>
          </a:prstGeom>
        </p:spPr>
        <p:txBody>
          <a:bodyPr lIns="0" tIns="0" rIns="0" bIns="0" rtlCol="0" anchor="t">
            <a:spAutoFit/>
          </a:bodyPr>
          <a:lstStyle/>
          <a:p>
            <a:pPr algn="ctr">
              <a:lnSpc>
                <a:spcPts val="2812"/>
              </a:lnSpc>
            </a:pPr>
            <a:r>
              <a:rPr lang="en-US" sz="1750">
                <a:solidFill>
                  <a:srgbClr val="CFCBBF"/>
                </a:solidFill>
                <a:latin typeface="Calibri (MS)"/>
                <a:ea typeface="Calibri (MS)"/>
                <a:cs typeface="Calibri (MS)"/>
                <a:sym typeface="Calibri (MS)"/>
              </a:rPr>
              <a:t>COUNT(*) counts all records across the entire customer base.</a:t>
            </a:r>
          </a:p>
        </p:txBody>
      </p:sp>
      <p:sp>
        <p:nvSpPr>
          <p:cNvPr id="15" name="TextBox 15"/>
          <p:cNvSpPr txBox="1"/>
          <p:nvPr/>
        </p:nvSpPr>
        <p:spPr>
          <a:xfrm>
            <a:off x="4170312" y="3842594"/>
            <a:ext cx="3089374" cy="760511"/>
          </a:xfrm>
          <a:prstGeom prst="rect">
            <a:avLst/>
          </a:prstGeom>
        </p:spPr>
        <p:txBody>
          <a:bodyPr lIns="0" tIns="0" rIns="0" bIns="0" rtlCol="0" anchor="t">
            <a:spAutoFit/>
          </a:bodyPr>
          <a:lstStyle/>
          <a:p>
            <a:pPr algn="ctr">
              <a:lnSpc>
                <a:spcPts val="5875"/>
              </a:lnSpc>
            </a:pPr>
            <a:r>
              <a:rPr lang="en-US" sz="5875">
                <a:solidFill>
                  <a:srgbClr val="CFCBBF"/>
                </a:solidFill>
                <a:latin typeface="Calibri (MS)"/>
                <a:ea typeface="Calibri (MS)"/>
                <a:cs typeface="Calibri (MS)"/>
                <a:sym typeface="Calibri (MS)"/>
              </a:rPr>
              <a:t>749000</a:t>
            </a:r>
          </a:p>
        </p:txBody>
      </p:sp>
      <p:sp>
        <p:nvSpPr>
          <p:cNvPr id="16" name="TextBox 16"/>
          <p:cNvSpPr txBox="1"/>
          <p:nvPr/>
        </p:nvSpPr>
        <p:spPr>
          <a:xfrm>
            <a:off x="4292501" y="4868316"/>
            <a:ext cx="2844850" cy="374749"/>
          </a:xfrm>
          <a:prstGeom prst="rect">
            <a:avLst/>
          </a:prstGeom>
        </p:spPr>
        <p:txBody>
          <a:bodyPr lIns="0" tIns="0" rIns="0" bIns="0" rtlCol="0" anchor="t">
            <a:spAutoFit/>
          </a:bodyPr>
          <a:lstStyle/>
          <a:p>
            <a:pPr algn="ctr">
              <a:lnSpc>
                <a:spcPts val="2750"/>
              </a:lnSpc>
            </a:pPr>
            <a:r>
              <a:rPr lang="en-US" sz="2187" spc="-13">
                <a:solidFill>
                  <a:srgbClr val="CFCBBF"/>
                </a:solidFill>
                <a:latin typeface="TT Rounds Condensed"/>
                <a:ea typeface="TT Rounds Condensed"/>
                <a:cs typeface="TT Rounds Condensed"/>
                <a:sym typeface="TT Rounds Condensed"/>
              </a:rPr>
              <a:t>Total Bank Balance</a:t>
            </a:r>
          </a:p>
        </p:txBody>
      </p:sp>
      <p:sp>
        <p:nvSpPr>
          <p:cNvPr id="17" name="TextBox 17"/>
          <p:cNvSpPr txBox="1"/>
          <p:nvPr/>
        </p:nvSpPr>
        <p:spPr>
          <a:xfrm>
            <a:off x="4170312" y="5274766"/>
            <a:ext cx="3089374" cy="1196876"/>
          </a:xfrm>
          <a:prstGeom prst="rect">
            <a:avLst/>
          </a:prstGeom>
        </p:spPr>
        <p:txBody>
          <a:bodyPr lIns="0" tIns="0" rIns="0" bIns="0" rtlCol="0" anchor="t">
            <a:spAutoFit/>
          </a:bodyPr>
          <a:lstStyle/>
          <a:p>
            <a:pPr algn="ctr">
              <a:lnSpc>
                <a:spcPts val="2812"/>
              </a:lnSpc>
            </a:pPr>
            <a:r>
              <a:rPr lang="en-US" sz="1750">
                <a:solidFill>
                  <a:srgbClr val="CFCBBF"/>
                </a:solidFill>
                <a:latin typeface="Calibri (MS)"/>
                <a:ea typeface="Calibri (MS)"/>
                <a:cs typeface="Calibri (MS)"/>
                <a:sym typeface="Calibri (MS)"/>
              </a:rPr>
              <a:t>SUM(balance) aggregates all account balances system-wide.</a:t>
            </a:r>
          </a:p>
        </p:txBody>
      </p:sp>
      <p:sp>
        <p:nvSpPr>
          <p:cNvPr id="18" name="TextBox 18"/>
          <p:cNvSpPr txBox="1"/>
          <p:nvPr/>
        </p:nvSpPr>
        <p:spPr>
          <a:xfrm>
            <a:off x="7544097" y="3842594"/>
            <a:ext cx="3089374" cy="760511"/>
          </a:xfrm>
          <a:prstGeom prst="rect">
            <a:avLst/>
          </a:prstGeom>
        </p:spPr>
        <p:txBody>
          <a:bodyPr lIns="0" tIns="0" rIns="0" bIns="0" rtlCol="0" anchor="t">
            <a:spAutoFit/>
          </a:bodyPr>
          <a:lstStyle/>
          <a:p>
            <a:pPr algn="ctr">
              <a:lnSpc>
                <a:spcPts val="5875"/>
              </a:lnSpc>
            </a:pPr>
            <a:r>
              <a:rPr lang="en-US" sz="5875">
                <a:solidFill>
                  <a:srgbClr val="CFCBBF"/>
                </a:solidFill>
                <a:latin typeface="Calibri (MS)"/>
                <a:ea typeface="Calibri (MS)"/>
                <a:cs typeface="Calibri (MS)"/>
                <a:sym typeface="Calibri (MS)"/>
              </a:rPr>
              <a:t>74900</a:t>
            </a:r>
          </a:p>
        </p:txBody>
      </p:sp>
      <p:sp>
        <p:nvSpPr>
          <p:cNvPr id="19" name="TextBox 19"/>
          <p:cNvSpPr txBox="1"/>
          <p:nvPr/>
        </p:nvSpPr>
        <p:spPr>
          <a:xfrm>
            <a:off x="7544097" y="4868316"/>
            <a:ext cx="3089374" cy="730449"/>
          </a:xfrm>
          <a:prstGeom prst="rect">
            <a:avLst/>
          </a:prstGeom>
        </p:spPr>
        <p:txBody>
          <a:bodyPr lIns="0" tIns="0" rIns="0" bIns="0" rtlCol="0" anchor="t">
            <a:spAutoFit/>
          </a:bodyPr>
          <a:lstStyle/>
          <a:p>
            <a:pPr algn="ctr">
              <a:lnSpc>
                <a:spcPts val="2750"/>
              </a:lnSpc>
            </a:pPr>
            <a:r>
              <a:rPr lang="en-US" sz="2187" spc="-13">
                <a:solidFill>
                  <a:srgbClr val="CFCBBF"/>
                </a:solidFill>
                <a:latin typeface="TT Rounds Condensed"/>
                <a:ea typeface="TT Rounds Condensed"/>
                <a:cs typeface="TT Rounds Condensed"/>
                <a:sym typeface="TT Rounds Condensed"/>
              </a:rPr>
              <a:t>Average Account Balance</a:t>
            </a:r>
          </a:p>
        </p:txBody>
      </p:sp>
      <p:sp>
        <p:nvSpPr>
          <p:cNvPr id="20" name="TextBox 20"/>
          <p:cNvSpPr txBox="1"/>
          <p:nvPr/>
        </p:nvSpPr>
        <p:spPr>
          <a:xfrm>
            <a:off x="7544097" y="5630466"/>
            <a:ext cx="3089374" cy="832842"/>
          </a:xfrm>
          <a:prstGeom prst="rect">
            <a:avLst/>
          </a:prstGeom>
        </p:spPr>
        <p:txBody>
          <a:bodyPr lIns="0" tIns="0" rIns="0" bIns="0" rtlCol="0" anchor="t">
            <a:spAutoFit/>
          </a:bodyPr>
          <a:lstStyle/>
          <a:p>
            <a:pPr algn="ctr">
              <a:lnSpc>
                <a:spcPts val="2812"/>
              </a:lnSpc>
            </a:pPr>
            <a:r>
              <a:rPr lang="en-US" sz="1750">
                <a:solidFill>
                  <a:srgbClr val="CFCBBF"/>
                </a:solidFill>
                <a:latin typeface="Calibri (MS)"/>
                <a:ea typeface="Calibri (MS)"/>
                <a:cs typeface="Calibri (MS)"/>
                <a:sym typeface="Calibri (MS)"/>
              </a:rPr>
              <a:t>AVG(balance) provides mean balance across all accounts.</a:t>
            </a:r>
          </a:p>
        </p:txBody>
      </p:sp>
      <p:sp>
        <p:nvSpPr>
          <p:cNvPr id="21" name="TextBox 21"/>
          <p:cNvSpPr txBox="1"/>
          <p:nvPr/>
        </p:nvSpPr>
        <p:spPr>
          <a:xfrm>
            <a:off x="4170312" y="7030939"/>
            <a:ext cx="3089374" cy="760511"/>
          </a:xfrm>
          <a:prstGeom prst="rect">
            <a:avLst/>
          </a:prstGeom>
        </p:spPr>
        <p:txBody>
          <a:bodyPr lIns="0" tIns="0" rIns="0" bIns="0" rtlCol="0" anchor="t">
            <a:spAutoFit/>
          </a:bodyPr>
          <a:lstStyle/>
          <a:p>
            <a:pPr algn="ctr">
              <a:lnSpc>
                <a:spcPts val="5875"/>
              </a:lnSpc>
            </a:pPr>
            <a:r>
              <a:rPr lang="en-US" sz="5875">
                <a:solidFill>
                  <a:srgbClr val="CFCBBF"/>
                </a:solidFill>
                <a:latin typeface="Calibri (MS)"/>
                <a:ea typeface="Calibri (MS)"/>
                <a:cs typeface="Calibri (MS)"/>
                <a:sym typeface="Calibri (MS)"/>
              </a:rPr>
              <a:t>92000</a:t>
            </a:r>
          </a:p>
        </p:txBody>
      </p:sp>
      <p:sp>
        <p:nvSpPr>
          <p:cNvPr id="22" name="TextBox 22"/>
          <p:cNvSpPr txBox="1"/>
          <p:nvPr/>
        </p:nvSpPr>
        <p:spPr>
          <a:xfrm>
            <a:off x="4292501" y="8056661"/>
            <a:ext cx="2844850" cy="374749"/>
          </a:xfrm>
          <a:prstGeom prst="rect">
            <a:avLst/>
          </a:prstGeom>
        </p:spPr>
        <p:txBody>
          <a:bodyPr lIns="0" tIns="0" rIns="0" bIns="0" rtlCol="0" anchor="t">
            <a:spAutoFit/>
          </a:bodyPr>
          <a:lstStyle/>
          <a:p>
            <a:pPr algn="ctr">
              <a:lnSpc>
                <a:spcPts val="2750"/>
              </a:lnSpc>
            </a:pPr>
            <a:r>
              <a:rPr lang="en-US" sz="2187" spc="-13">
                <a:solidFill>
                  <a:srgbClr val="CFCBBF"/>
                </a:solidFill>
                <a:latin typeface="TT Rounds Condensed"/>
                <a:ea typeface="TT Rounds Condensed"/>
                <a:cs typeface="TT Rounds Condensed"/>
                <a:sym typeface="TT Rounds Condensed"/>
              </a:rPr>
              <a:t>Maximum Salary</a:t>
            </a:r>
          </a:p>
        </p:txBody>
      </p:sp>
      <p:sp>
        <p:nvSpPr>
          <p:cNvPr id="23" name="TextBox 23"/>
          <p:cNvSpPr txBox="1"/>
          <p:nvPr/>
        </p:nvSpPr>
        <p:spPr>
          <a:xfrm>
            <a:off x="4170312" y="8463111"/>
            <a:ext cx="3089374" cy="1196876"/>
          </a:xfrm>
          <a:prstGeom prst="rect">
            <a:avLst/>
          </a:prstGeom>
        </p:spPr>
        <p:txBody>
          <a:bodyPr lIns="0" tIns="0" rIns="0" bIns="0" rtlCol="0" anchor="t">
            <a:spAutoFit/>
          </a:bodyPr>
          <a:lstStyle/>
          <a:p>
            <a:pPr algn="ctr">
              <a:lnSpc>
                <a:spcPts val="2812"/>
              </a:lnSpc>
            </a:pPr>
            <a:r>
              <a:rPr lang="en-US" sz="1750">
                <a:solidFill>
                  <a:srgbClr val="CFCBBF"/>
                </a:solidFill>
                <a:latin typeface="Calibri (MS)"/>
                <a:ea typeface="Calibri (MS)"/>
                <a:cs typeface="Calibri (MS)"/>
                <a:sym typeface="Calibri (MS)"/>
              </a:rPr>
              <a:t>MAX(salary) identifies the highest-paid employee in the system.</a:t>
            </a:r>
          </a:p>
        </p:txBody>
      </p:sp>
      <p:grpSp>
        <p:nvGrpSpPr>
          <p:cNvPr id="24" name="Group 24"/>
          <p:cNvGrpSpPr>
            <a:grpSpLocks noChangeAspect="1"/>
          </p:cNvGrpSpPr>
          <p:nvPr/>
        </p:nvGrpSpPr>
        <p:grpSpPr>
          <a:xfrm>
            <a:off x="10414774" y="389900"/>
            <a:ext cx="883968" cy="883967"/>
            <a:chOff x="0" y="0"/>
            <a:chExt cx="1178623" cy="1178623"/>
          </a:xfrm>
        </p:grpSpPr>
        <p:sp>
          <p:nvSpPr>
            <p:cNvPr id="25" name="Freeform 25"/>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7"/>
              <a:stretch>
                <a:fillRect r="-5" b="-5"/>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992238" y="843706"/>
            <a:ext cx="5435054" cy="461962"/>
          </a:xfrm>
          <a:prstGeom prst="rect">
            <a:avLst/>
          </a:prstGeom>
        </p:spPr>
        <p:txBody>
          <a:bodyPr lIns="0" tIns="0" rIns="0" bIns="0" rtlCol="0" anchor="t">
            <a:spAutoFit/>
          </a:bodyPr>
          <a:lstStyle/>
          <a:p>
            <a:pPr algn="l">
              <a:lnSpc>
                <a:spcPts val="3437"/>
              </a:lnSpc>
            </a:pPr>
            <a:r>
              <a:rPr lang="en-US" sz="2750" spc="-16">
                <a:solidFill>
                  <a:srgbClr val="B0CA1F"/>
                </a:solidFill>
                <a:latin typeface="TT Rounds Condensed"/>
                <a:ea typeface="TT Rounds Condensed"/>
                <a:cs typeface="TT Rounds Condensed"/>
                <a:sym typeface="TT Rounds Condensed"/>
              </a:rPr>
              <a:t>Advanced Querying Techniques</a:t>
            </a:r>
          </a:p>
        </p:txBody>
      </p:sp>
      <p:sp>
        <p:nvSpPr>
          <p:cNvPr id="11" name="TextBox 11"/>
          <p:cNvSpPr txBox="1"/>
          <p:nvPr/>
        </p:nvSpPr>
        <p:spPr>
          <a:xfrm>
            <a:off x="992238" y="1380976"/>
            <a:ext cx="9445526" cy="1810047"/>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Subqueries and Complex Filtering</a:t>
            </a:r>
          </a:p>
        </p:txBody>
      </p:sp>
      <p:sp>
        <p:nvSpPr>
          <p:cNvPr id="12" name="TextBox 12"/>
          <p:cNvSpPr txBox="1"/>
          <p:nvPr/>
        </p:nvSpPr>
        <p:spPr>
          <a:xfrm>
            <a:off x="992238" y="3482876"/>
            <a:ext cx="9445526" cy="1947862"/>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Subqueries enable nested queries for sophisticated data retrieval. Find customers with above-average balances, identify employees earning more than the mean salary, or locate branches with the highest total deposits through layered query logic.</a:t>
            </a:r>
          </a:p>
        </p:txBody>
      </p:sp>
      <p:sp>
        <p:nvSpPr>
          <p:cNvPr id="13" name="TextBox 13"/>
          <p:cNvSpPr txBox="1"/>
          <p:nvPr/>
        </p:nvSpPr>
        <p:spPr>
          <a:xfrm>
            <a:off x="992238" y="6014145"/>
            <a:ext cx="3544044" cy="461962"/>
          </a:xfrm>
          <a:prstGeom prst="rect">
            <a:avLst/>
          </a:prstGeom>
        </p:spPr>
        <p:txBody>
          <a:bodyPr lIns="0" tIns="0" rIns="0" bIns="0" rtlCol="0" anchor="t">
            <a:spAutoFit/>
          </a:bodyPr>
          <a:lstStyle/>
          <a:p>
            <a:pPr algn="l">
              <a:lnSpc>
                <a:spcPts val="3437"/>
              </a:lnSpc>
            </a:pPr>
            <a:r>
              <a:rPr lang="en-US" sz="2750" spc="-16">
                <a:solidFill>
                  <a:srgbClr val="B0CA1F"/>
                </a:solidFill>
                <a:latin typeface="TT Rounds Condensed"/>
                <a:ea typeface="TT Rounds Condensed"/>
                <a:cs typeface="TT Rounds Condensed"/>
                <a:sym typeface="TT Rounds Condensed"/>
              </a:rPr>
              <a:t>Subquery Examples</a:t>
            </a:r>
          </a:p>
        </p:txBody>
      </p:sp>
      <p:sp>
        <p:nvSpPr>
          <p:cNvPr id="14" name="TextBox 14"/>
          <p:cNvSpPr txBox="1"/>
          <p:nvPr/>
        </p:nvSpPr>
        <p:spPr>
          <a:xfrm>
            <a:off x="992238" y="6626275"/>
            <a:ext cx="4376886" cy="10406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Calibri (MS)"/>
                <a:ea typeface="Calibri (MS)"/>
                <a:cs typeface="Calibri (MS)"/>
                <a:sym typeface="Calibri (MS)"/>
              </a:rPr>
              <a:t>Average balance calculation as a condition</a:t>
            </a:r>
          </a:p>
        </p:txBody>
      </p:sp>
      <p:sp>
        <p:nvSpPr>
          <p:cNvPr id="15" name="TextBox 15"/>
          <p:cNvSpPr txBox="1"/>
          <p:nvPr/>
        </p:nvSpPr>
        <p:spPr>
          <a:xfrm>
            <a:off x="992238" y="7632650"/>
            <a:ext cx="4376886" cy="5869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Calibri (MS)"/>
                <a:ea typeface="Calibri (MS)"/>
                <a:cs typeface="Calibri (MS)"/>
                <a:sym typeface="Calibri (MS)"/>
              </a:rPr>
              <a:t>Maximum salary identification</a:t>
            </a:r>
          </a:p>
        </p:txBody>
      </p:sp>
      <p:sp>
        <p:nvSpPr>
          <p:cNvPr id="16" name="TextBox 16"/>
          <p:cNvSpPr txBox="1"/>
          <p:nvPr/>
        </p:nvSpPr>
        <p:spPr>
          <a:xfrm>
            <a:off x="992238" y="8185397"/>
            <a:ext cx="4376886" cy="5869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Calibri (MS)"/>
                <a:ea typeface="Calibri (MS)"/>
                <a:cs typeface="Calibri (MS)"/>
                <a:sym typeface="Calibri (MS)"/>
              </a:rPr>
              <a:t>IN operator for filtered results</a:t>
            </a:r>
          </a:p>
        </p:txBody>
      </p:sp>
      <p:sp>
        <p:nvSpPr>
          <p:cNvPr id="17" name="TextBox 17"/>
          <p:cNvSpPr txBox="1"/>
          <p:nvPr/>
        </p:nvSpPr>
        <p:spPr>
          <a:xfrm>
            <a:off x="992238" y="8738146"/>
            <a:ext cx="4376886" cy="5869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Calibri (MS)"/>
                <a:ea typeface="Calibri (MS)"/>
                <a:cs typeface="Calibri (MS)"/>
                <a:sym typeface="Calibri (MS)"/>
              </a:rPr>
              <a:t>Nested WHERE clauses</a:t>
            </a:r>
          </a:p>
        </p:txBody>
      </p:sp>
      <p:sp>
        <p:nvSpPr>
          <p:cNvPr id="18" name="TextBox 18"/>
          <p:cNvSpPr txBox="1"/>
          <p:nvPr/>
        </p:nvSpPr>
        <p:spPr>
          <a:xfrm>
            <a:off x="6070401" y="6014145"/>
            <a:ext cx="3739455" cy="461962"/>
          </a:xfrm>
          <a:prstGeom prst="rect">
            <a:avLst/>
          </a:prstGeom>
        </p:spPr>
        <p:txBody>
          <a:bodyPr lIns="0" tIns="0" rIns="0" bIns="0" rtlCol="0" anchor="t">
            <a:spAutoFit/>
          </a:bodyPr>
          <a:lstStyle/>
          <a:p>
            <a:pPr algn="l">
              <a:lnSpc>
                <a:spcPts val="3437"/>
              </a:lnSpc>
            </a:pPr>
            <a:r>
              <a:rPr lang="en-US" sz="2750" spc="-16">
                <a:solidFill>
                  <a:srgbClr val="B0CA1F"/>
                </a:solidFill>
                <a:latin typeface="TT Rounds Condensed"/>
                <a:ea typeface="TT Rounds Condensed"/>
                <a:cs typeface="TT Rounds Condensed"/>
                <a:sym typeface="TT Rounds Condensed"/>
              </a:rPr>
              <a:t>Business Applications</a:t>
            </a:r>
          </a:p>
        </p:txBody>
      </p:sp>
      <p:sp>
        <p:nvSpPr>
          <p:cNvPr id="19" name="TextBox 19"/>
          <p:cNvSpPr txBox="1"/>
          <p:nvPr/>
        </p:nvSpPr>
        <p:spPr>
          <a:xfrm>
            <a:off x="6070401" y="6626275"/>
            <a:ext cx="4376886" cy="5869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Calibri (MS)"/>
                <a:ea typeface="Calibri (MS)"/>
                <a:cs typeface="Calibri (MS)"/>
                <a:sym typeface="Calibri (MS)"/>
              </a:rPr>
              <a:t>Identify affluent customers</a:t>
            </a:r>
          </a:p>
        </p:txBody>
      </p:sp>
      <p:sp>
        <p:nvSpPr>
          <p:cNvPr id="20" name="TextBox 20"/>
          <p:cNvSpPr txBox="1"/>
          <p:nvPr/>
        </p:nvSpPr>
        <p:spPr>
          <a:xfrm>
            <a:off x="6070401" y="7179022"/>
            <a:ext cx="4376886" cy="5869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Calibri (MS)"/>
                <a:ea typeface="Calibri (MS)"/>
                <a:cs typeface="Calibri (MS)"/>
                <a:sym typeface="Calibri (MS)"/>
              </a:rPr>
              <a:t>Rank branch performance</a:t>
            </a:r>
          </a:p>
        </p:txBody>
      </p:sp>
      <p:sp>
        <p:nvSpPr>
          <p:cNvPr id="21" name="TextBox 21"/>
          <p:cNvSpPr txBox="1"/>
          <p:nvPr/>
        </p:nvSpPr>
        <p:spPr>
          <a:xfrm>
            <a:off x="6070401" y="7731770"/>
            <a:ext cx="4376886" cy="5869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Calibri (MS)"/>
                <a:ea typeface="Calibri (MS)"/>
                <a:cs typeface="Calibri (MS)"/>
                <a:sym typeface="Calibri (MS)"/>
              </a:rPr>
              <a:t>Find VIP account holders</a:t>
            </a:r>
          </a:p>
        </p:txBody>
      </p:sp>
      <p:sp>
        <p:nvSpPr>
          <p:cNvPr id="22" name="TextBox 22"/>
          <p:cNvSpPr txBox="1"/>
          <p:nvPr/>
        </p:nvSpPr>
        <p:spPr>
          <a:xfrm>
            <a:off x="6070401" y="8284517"/>
            <a:ext cx="4376886" cy="5869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Calibri (MS)"/>
                <a:ea typeface="Calibri (MS)"/>
                <a:cs typeface="Calibri (MS)"/>
                <a:sym typeface="Calibri (MS)"/>
              </a:rPr>
              <a:t>Analyse transaction patterns</a:t>
            </a:r>
          </a:p>
        </p:txBody>
      </p:sp>
      <p:grpSp>
        <p:nvGrpSpPr>
          <p:cNvPr id="23" name="Group 23"/>
          <p:cNvGrpSpPr>
            <a:grpSpLocks noChangeAspect="1"/>
          </p:cNvGrpSpPr>
          <p:nvPr/>
        </p:nvGrpSpPr>
        <p:grpSpPr>
          <a:xfrm>
            <a:off x="10331139" y="435990"/>
            <a:ext cx="883968" cy="883968"/>
            <a:chOff x="0" y="0"/>
            <a:chExt cx="1178623" cy="1178623"/>
          </a:xfrm>
        </p:grpSpPr>
        <p:sp>
          <p:nvSpPr>
            <p:cNvPr id="24" name="Freeform 24"/>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7"/>
              <a:stretch>
                <a:fillRect r="-5" b="-5"/>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728794" y="1034802"/>
            <a:ext cx="8745290" cy="796677"/>
          </a:xfrm>
          <a:prstGeom prst="rect">
            <a:avLst/>
          </a:prstGeom>
        </p:spPr>
        <p:txBody>
          <a:bodyPr lIns="0" tIns="0" rIns="0" bIns="0" rtlCol="0" anchor="t">
            <a:spAutoFit/>
          </a:bodyPr>
          <a:lstStyle/>
          <a:p>
            <a:pPr algn="l">
              <a:lnSpc>
                <a:spcPts val="6062"/>
              </a:lnSpc>
            </a:pPr>
            <a:r>
              <a:rPr lang="en-US" sz="4875" spc="-29">
                <a:solidFill>
                  <a:srgbClr val="B0CA1F"/>
                </a:solidFill>
                <a:latin typeface="TT Rounds Condensed"/>
                <a:ea typeface="TT Rounds Condensed"/>
                <a:cs typeface="TT Rounds Condensed"/>
                <a:sym typeface="TT Rounds Condensed"/>
              </a:rPr>
              <a:t>Views and Business Analytics</a:t>
            </a:r>
          </a:p>
        </p:txBody>
      </p:sp>
      <p:sp>
        <p:nvSpPr>
          <p:cNvPr id="9" name="TextBox 9"/>
          <p:cNvSpPr txBox="1"/>
          <p:nvPr/>
        </p:nvSpPr>
        <p:spPr>
          <a:xfrm>
            <a:off x="7728794" y="2080766"/>
            <a:ext cx="9688414" cy="1716286"/>
          </a:xfrm>
          <a:prstGeom prst="rect">
            <a:avLst/>
          </a:prstGeom>
        </p:spPr>
        <p:txBody>
          <a:bodyPr lIns="0" tIns="0" rIns="0" bIns="0" rtlCol="0" anchor="t">
            <a:spAutoFit/>
          </a:bodyPr>
          <a:lstStyle/>
          <a:p>
            <a:pPr algn="l">
              <a:lnSpc>
                <a:spcPts val="3125"/>
              </a:lnSpc>
            </a:pPr>
            <a:r>
              <a:rPr lang="en-US" sz="1937">
                <a:solidFill>
                  <a:srgbClr val="CFCBBF"/>
                </a:solidFill>
                <a:latin typeface="Calibri (MS)"/>
                <a:ea typeface="Calibri (MS)"/>
                <a:cs typeface="Calibri (MS)"/>
                <a:sym typeface="Calibri (MS)"/>
              </a:rPr>
              <a:t>Views create reusable query templates that simplify complex joins. AccountSummary combines customer names, account numbers, types, balances, and branches into a single virtual table. Views enhance security by exposing only necessary columns and improve query consistency across the organisation.</a:t>
            </a:r>
          </a:p>
        </p:txBody>
      </p:sp>
      <p:grpSp>
        <p:nvGrpSpPr>
          <p:cNvPr id="10" name="Group 10"/>
          <p:cNvGrpSpPr>
            <a:grpSpLocks noChangeAspect="1"/>
          </p:cNvGrpSpPr>
          <p:nvPr/>
        </p:nvGrpSpPr>
        <p:grpSpPr>
          <a:xfrm>
            <a:off x="7728794" y="4076849"/>
            <a:ext cx="1244054" cy="1831627"/>
            <a:chOff x="0" y="0"/>
            <a:chExt cx="1658738" cy="2442170"/>
          </a:xfrm>
        </p:grpSpPr>
        <p:sp>
          <p:nvSpPr>
            <p:cNvPr id="11" name="Freeform 11" descr="preencoded.png"/>
            <p:cNvSpPr/>
            <p:nvPr/>
          </p:nvSpPr>
          <p:spPr>
            <a:xfrm>
              <a:off x="0" y="0"/>
              <a:ext cx="1658747" cy="2442210"/>
            </a:xfrm>
            <a:custGeom>
              <a:avLst/>
              <a:gdLst/>
              <a:ahLst/>
              <a:cxnLst/>
              <a:rect l="l" t="t" r="r" b="b"/>
              <a:pathLst>
                <a:path w="1658747" h="2442210">
                  <a:moveTo>
                    <a:pt x="0" y="0"/>
                  </a:moveTo>
                  <a:lnTo>
                    <a:pt x="1658747" y="0"/>
                  </a:lnTo>
                  <a:lnTo>
                    <a:pt x="1658747" y="2442210"/>
                  </a:lnTo>
                  <a:lnTo>
                    <a:pt x="0" y="2442210"/>
                  </a:lnTo>
                  <a:lnTo>
                    <a:pt x="0" y="0"/>
                  </a:lnTo>
                  <a:close/>
                </a:path>
              </a:pathLst>
            </a:custGeom>
            <a:blipFill>
              <a:blip r:embed="rId5"/>
              <a:stretch>
                <a:fillRect l="-227" r="-226" b="1"/>
              </a:stretch>
            </a:blipFill>
          </p:spPr>
        </p:sp>
      </p:grpSp>
      <p:sp>
        <p:nvSpPr>
          <p:cNvPr id="12" name="TextBox 12"/>
          <p:cNvSpPr txBox="1"/>
          <p:nvPr/>
        </p:nvSpPr>
        <p:spPr>
          <a:xfrm>
            <a:off x="9221540" y="4325541"/>
            <a:ext cx="3110061" cy="388739"/>
          </a:xfrm>
          <a:prstGeom prst="rect">
            <a:avLst/>
          </a:prstGeom>
        </p:spPr>
        <p:txBody>
          <a:bodyPr lIns="0" tIns="0" rIns="0" bIns="0" rtlCol="0" anchor="t">
            <a:spAutoFit/>
          </a:bodyPr>
          <a:lstStyle/>
          <a:p>
            <a:pPr algn="l">
              <a:lnSpc>
                <a:spcPts val="2999"/>
              </a:lnSpc>
            </a:pPr>
            <a:r>
              <a:rPr lang="en-US" sz="2437" spc="-14">
                <a:solidFill>
                  <a:srgbClr val="CFCBBF"/>
                </a:solidFill>
                <a:latin typeface="TT Rounds Condensed"/>
                <a:ea typeface="TT Rounds Condensed"/>
                <a:cs typeface="TT Rounds Condensed"/>
                <a:sym typeface="TT Rounds Condensed"/>
              </a:rPr>
              <a:t>Create View</a:t>
            </a:r>
          </a:p>
        </p:txBody>
      </p:sp>
      <p:sp>
        <p:nvSpPr>
          <p:cNvPr id="13" name="TextBox 13"/>
          <p:cNvSpPr txBox="1"/>
          <p:nvPr/>
        </p:nvSpPr>
        <p:spPr>
          <a:xfrm>
            <a:off x="9221540" y="4739729"/>
            <a:ext cx="8195667" cy="920055"/>
          </a:xfrm>
          <a:prstGeom prst="rect">
            <a:avLst/>
          </a:prstGeom>
        </p:spPr>
        <p:txBody>
          <a:bodyPr lIns="0" tIns="0" rIns="0" bIns="0" rtlCol="0" anchor="t">
            <a:spAutoFit/>
          </a:bodyPr>
          <a:lstStyle/>
          <a:p>
            <a:pPr algn="l">
              <a:lnSpc>
                <a:spcPts val="3125"/>
              </a:lnSpc>
            </a:pPr>
            <a:r>
              <a:rPr lang="en-US" sz="1937">
                <a:solidFill>
                  <a:srgbClr val="CFCBBF"/>
                </a:solidFill>
                <a:latin typeface="Calibri (MS)"/>
                <a:ea typeface="Calibri (MS)"/>
                <a:cs typeface="Calibri (MS)"/>
                <a:sym typeface="Calibri (MS)"/>
              </a:rPr>
              <a:t>Define reusable query combining multiple tables with joins and calculations.</a:t>
            </a:r>
          </a:p>
        </p:txBody>
      </p:sp>
      <p:grpSp>
        <p:nvGrpSpPr>
          <p:cNvPr id="14" name="Group 14"/>
          <p:cNvGrpSpPr>
            <a:grpSpLocks noChangeAspect="1"/>
          </p:cNvGrpSpPr>
          <p:nvPr/>
        </p:nvGrpSpPr>
        <p:grpSpPr>
          <a:xfrm>
            <a:off x="7728794" y="5908476"/>
            <a:ext cx="1244054" cy="1492895"/>
            <a:chOff x="0" y="0"/>
            <a:chExt cx="1658738" cy="1990527"/>
          </a:xfrm>
        </p:grpSpPr>
        <p:sp>
          <p:nvSpPr>
            <p:cNvPr id="15" name="Freeform 15" descr="preencoded.png"/>
            <p:cNvSpPr/>
            <p:nvPr/>
          </p:nvSpPr>
          <p:spPr>
            <a:xfrm>
              <a:off x="0" y="0"/>
              <a:ext cx="1658747" cy="1990471"/>
            </a:xfrm>
            <a:custGeom>
              <a:avLst/>
              <a:gdLst/>
              <a:ahLst/>
              <a:cxnLst/>
              <a:rect l="l" t="t" r="r" b="b"/>
              <a:pathLst>
                <a:path w="1658747" h="1990471">
                  <a:moveTo>
                    <a:pt x="0" y="0"/>
                  </a:moveTo>
                  <a:lnTo>
                    <a:pt x="1658747" y="0"/>
                  </a:lnTo>
                  <a:lnTo>
                    <a:pt x="1658747" y="1990471"/>
                  </a:lnTo>
                  <a:lnTo>
                    <a:pt x="0" y="1990471"/>
                  </a:lnTo>
                  <a:lnTo>
                    <a:pt x="0" y="0"/>
                  </a:lnTo>
                  <a:close/>
                </a:path>
              </a:pathLst>
            </a:custGeom>
            <a:blipFill>
              <a:blip r:embed="rId6"/>
              <a:stretch>
                <a:fillRect l="-64" r="-64" b="-2"/>
              </a:stretch>
            </a:blipFill>
          </p:spPr>
        </p:sp>
      </p:grpSp>
      <p:sp>
        <p:nvSpPr>
          <p:cNvPr id="16" name="TextBox 16"/>
          <p:cNvSpPr txBox="1"/>
          <p:nvPr/>
        </p:nvSpPr>
        <p:spPr>
          <a:xfrm>
            <a:off x="9221540" y="6157169"/>
            <a:ext cx="3110061" cy="388739"/>
          </a:xfrm>
          <a:prstGeom prst="rect">
            <a:avLst/>
          </a:prstGeom>
        </p:spPr>
        <p:txBody>
          <a:bodyPr lIns="0" tIns="0" rIns="0" bIns="0" rtlCol="0" anchor="t">
            <a:spAutoFit/>
          </a:bodyPr>
          <a:lstStyle/>
          <a:p>
            <a:pPr algn="l">
              <a:lnSpc>
                <a:spcPts val="2999"/>
              </a:lnSpc>
            </a:pPr>
            <a:r>
              <a:rPr lang="en-US" sz="2437" spc="-14">
                <a:solidFill>
                  <a:srgbClr val="CFCBBF"/>
                </a:solidFill>
                <a:latin typeface="TT Rounds Condensed"/>
                <a:ea typeface="TT Rounds Condensed"/>
                <a:cs typeface="TT Rounds Condensed"/>
                <a:sym typeface="TT Rounds Condensed"/>
              </a:rPr>
              <a:t>Query View</a:t>
            </a:r>
          </a:p>
        </p:txBody>
      </p:sp>
      <p:sp>
        <p:nvSpPr>
          <p:cNvPr id="17" name="TextBox 17"/>
          <p:cNvSpPr txBox="1"/>
          <p:nvPr/>
        </p:nvSpPr>
        <p:spPr>
          <a:xfrm>
            <a:off x="9221540" y="6571357"/>
            <a:ext cx="8195667" cy="521940"/>
          </a:xfrm>
          <a:prstGeom prst="rect">
            <a:avLst/>
          </a:prstGeom>
        </p:spPr>
        <p:txBody>
          <a:bodyPr lIns="0" tIns="0" rIns="0" bIns="0" rtlCol="0" anchor="t">
            <a:spAutoFit/>
          </a:bodyPr>
          <a:lstStyle/>
          <a:p>
            <a:pPr algn="l">
              <a:lnSpc>
                <a:spcPts val="3125"/>
              </a:lnSpc>
            </a:pPr>
            <a:r>
              <a:rPr lang="en-US" sz="1937">
                <a:solidFill>
                  <a:srgbClr val="CFCBBF"/>
                </a:solidFill>
                <a:latin typeface="Calibri (MS)"/>
                <a:ea typeface="Calibri (MS)"/>
                <a:cs typeface="Calibri (MS)"/>
                <a:sym typeface="Calibri (MS)"/>
              </a:rPr>
              <a:t>Use views exactly like tables—simpler syntax for complex operations.</a:t>
            </a:r>
          </a:p>
        </p:txBody>
      </p:sp>
      <p:grpSp>
        <p:nvGrpSpPr>
          <p:cNvPr id="18" name="Group 18"/>
          <p:cNvGrpSpPr>
            <a:grpSpLocks noChangeAspect="1"/>
          </p:cNvGrpSpPr>
          <p:nvPr/>
        </p:nvGrpSpPr>
        <p:grpSpPr>
          <a:xfrm>
            <a:off x="7728794" y="7401371"/>
            <a:ext cx="1244054" cy="1831627"/>
            <a:chOff x="0" y="0"/>
            <a:chExt cx="1658738" cy="2442170"/>
          </a:xfrm>
        </p:grpSpPr>
        <p:sp>
          <p:nvSpPr>
            <p:cNvPr id="19" name="Freeform 19" descr="preencoded.png"/>
            <p:cNvSpPr/>
            <p:nvPr/>
          </p:nvSpPr>
          <p:spPr>
            <a:xfrm>
              <a:off x="0" y="0"/>
              <a:ext cx="1658747" cy="2442210"/>
            </a:xfrm>
            <a:custGeom>
              <a:avLst/>
              <a:gdLst/>
              <a:ahLst/>
              <a:cxnLst/>
              <a:rect l="l" t="t" r="r" b="b"/>
              <a:pathLst>
                <a:path w="1658747" h="2442210">
                  <a:moveTo>
                    <a:pt x="0" y="0"/>
                  </a:moveTo>
                  <a:lnTo>
                    <a:pt x="1658747" y="0"/>
                  </a:lnTo>
                  <a:lnTo>
                    <a:pt x="1658747" y="2442210"/>
                  </a:lnTo>
                  <a:lnTo>
                    <a:pt x="0" y="2442210"/>
                  </a:lnTo>
                  <a:lnTo>
                    <a:pt x="0" y="0"/>
                  </a:lnTo>
                  <a:close/>
                </a:path>
              </a:pathLst>
            </a:custGeom>
            <a:blipFill>
              <a:blip r:embed="rId7"/>
              <a:stretch>
                <a:fillRect l="-227" r="-226" b="1"/>
              </a:stretch>
            </a:blipFill>
          </p:spPr>
        </p:sp>
      </p:grpSp>
      <p:sp>
        <p:nvSpPr>
          <p:cNvPr id="20" name="TextBox 20"/>
          <p:cNvSpPr txBox="1"/>
          <p:nvPr/>
        </p:nvSpPr>
        <p:spPr>
          <a:xfrm>
            <a:off x="9221540" y="7650064"/>
            <a:ext cx="3110061" cy="388739"/>
          </a:xfrm>
          <a:prstGeom prst="rect">
            <a:avLst/>
          </a:prstGeom>
        </p:spPr>
        <p:txBody>
          <a:bodyPr lIns="0" tIns="0" rIns="0" bIns="0" rtlCol="0" anchor="t">
            <a:spAutoFit/>
          </a:bodyPr>
          <a:lstStyle/>
          <a:p>
            <a:pPr algn="l">
              <a:lnSpc>
                <a:spcPts val="2999"/>
              </a:lnSpc>
            </a:pPr>
            <a:r>
              <a:rPr lang="en-US" sz="2437" spc="-14">
                <a:solidFill>
                  <a:srgbClr val="CFCBBF"/>
                </a:solidFill>
                <a:latin typeface="TT Rounds Condensed"/>
                <a:ea typeface="TT Rounds Condensed"/>
                <a:cs typeface="TT Rounds Condensed"/>
                <a:sym typeface="TT Rounds Condensed"/>
              </a:rPr>
              <a:t>Filter Results</a:t>
            </a:r>
          </a:p>
        </p:txBody>
      </p:sp>
      <p:sp>
        <p:nvSpPr>
          <p:cNvPr id="21" name="TextBox 21"/>
          <p:cNvSpPr txBox="1"/>
          <p:nvPr/>
        </p:nvSpPr>
        <p:spPr>
          <a:xfrm>
            <a:off x="9221540" y="8064252"/>
            <a:ext cx="8195667" cy="920055"/>
          </a:xfrm>
          <a:prstGeom prst="rect">
            <a:avLst/>
          </a:prstGeom>
        </p:spPr>
        <p:txBody>
          <a:bodyPr lIns="0" tIns="0" rIns="0" bIns="0" rtlCol="0" anchor="t">
            <a:spAutoFit/>
          </a:bodyPr>
          <a:lstStyle/>
          <a:p>
            <a:pPr algn="l">
              <a:lnSpc>
                <a:spcPts val="3125"/>
              </a:lnSpc>
            </a:pPr>
            <a:r>
              <a:rPr lang="en-US" sz="1937">
                <a:solidFill>
                  <a:srgbClr val="CFCBBF"/>
                </a:solidFill>
                <a:latin typeface="Calibri (MS)"/>
                <a:ea typeface="Calibri (MS)"/>
                <a:cs typeface="Calibri (MS)"/>
                <a:sym typeface="Calibri (MS)"/>
              </a:rPr>
              <a:t>Apply WHERE conditions to view results for targeted analysis and reporting.</a:t>
            </a:r>
          </a:p>
        </p:txBody>
      </p:sp>
      <p:grpSp>
        <p:nvGrpSpPr>
          <p:cNvPr id="22" name="Group 22"/>
          <p:cNvGrpSpPr>
            <a:grpSpLocks noChangeAspect="1"/>
          </p:cNvGrpSpPr>
          <p:nvPr/>
        </p:nvGrpSpPr>
        <p:grpSpPr>
          <a:xfrm>
            <a:off x="17133382" y="404231"/>
            <a:ext cx="883968" cy="883967"/>
            <a:chOff x="0" y="0"/>
            <a:chExt cx="1178623" cy="1178623"/>
          </a:xfrm>
        </p:grpSpPr>
        <p:sp>
          <p:nvSpPr>
            <p:cNvPr id="23" name="Freeform 23"/>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8"/>
              <a:stretch>
                <a:fillRect r="-5" b="-5"/>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81372" y="742504"/>
            <a:ext cx="8958560" cy="904726"/>
          </a:xfrm>
          <a:prstGeom prst="rect">
            <a:avLst/>
          </a:prstGeom>
        </p:spPr>
        <p:txBody>
          <a:bodyPr lIns="0" tIns="0" rIns="0" bIns="0" rtlCol="0" anchor="t">
            <a:spAutoFit/>
          </a:bodyPr>
          <a:lstStyle/>
          <a:p>
            <a:pPr algn="l">
              <a:lnSpc>
                <a:spcPts val="6875"/>
              </a:lnSpc>
            </a:pPr>
            <a:r>
              <a:rPr lang="en-US" sz="5500" spc="-33">
                <a:solidFill>
                  <a:srgbClr val="B0CA1F"/>
                </a:solidFill>
                <a:latin typeface="TT Rounds Condensed"/>
                <a:ea typeface="TT Rounds Condensed"/>
                <a:cs typeface="TT Rounds Condensed"/>
                <a:sym typeface="TT Rounds Condensed"/>
              </a:rPr>
              <a:t>Strategic Business Insights</a:t>
            </a:r>
          </a:p>
        </p:txBody>
      </p:sp>
      <p:sp>
        <p:nvSpPr>
          <p:cNvPr id="7" name="TextBox 7"/>
          <p:cNvSpPr txBox="1"/>
          <p:nvPr/>
        </p:nvSpPr>
        <p:spPr>
          <a:xfrm>
            <a:off x="981372" y="2074664"/>
            <a:ext cx="16325255" cy="1479054"/>
          </a:xfrm>
          <a:prstGeom prst="rect">
            <a:avLst/>
          </a:prstGeom>
        </p:spPr>
        <p:txBody>
          <a:bodyPr lIns="0" tIns="0" rIns="0" bIns="0" rtlCol="0" anchor="t">
            <a:spAutoFit/>
          </a:bodyPr>
          <a:lstStyle/>
          <a:p>
            <a:pPr algn="l">
              <a:lnSpc>
                <a:spcPts val="3500"/>
              </a:lnSpc>
            </a:pPr>
            <a:r>
              <a:rPr lang="en-US" sz="2187">
                <a:solidFill>
                  <a:srgbClr val="CFCBBF"/>
                </a:solidFill>
                <a:latin typeface="Calibri (MS)"/>
                <a:ea typeface="Calibri (MS)"/>
                <a:cs typeface="Calibri (MS)"/>
                <a:sym typeface="Calibri (MS)"/>
              </a:rPr>
              <a:t>Advanced analytics reveal banking operations patterns. Highest-performing branches by total deposits, customer activity rankings, deposit-to-withdrawal ratios, and employee productivity metrics drive strategic decision-making. Combine GROUP BY with aggregate functions to extract actionable intelligence.</a:t>
            </a:r>
          </a:p>
        </p:txBody>
      </p:sp>
      <p:sp>
        <p:nvSpPr>
          <p:cNvPr id="8" name="TextBox 8"/>
          <p:cNvSpPr txBox="1"/>
          <p:nvPr/>
        </p:nvSpPr>
        <p:spPr>
          <a:xfrm>
            <a:off x="2327225" y="4085184"/>
            <a:ext cx="3539281" cy="457051"/>
          </a:xfrm>
          <a:prstGeom prst="rect">
            <a:avLst/>
          </a:prstGeom>
        </p:spPr>
        <p:txBody>
          <a:bodyPr lIns="0" tIns="0" rIns="0" bIns="0" rtlCol="0" anchor="t">
            <a:spAutoFit/>
          </a:bodyPr>
          <a:lstStyle/>
          <a:p>
            <a:pPr algn="r">
              <a:lnSpc>
                <a:spcPts val="3437"/>
              </a:lnSpc>
            </a:pPr>
            <a:r>
              <a:rPr lang="en-US" sz="2750" spc="-16">
                <a:solidFill>
                  <a:srgbClr val="CFCBBF"/>
                </a:solidFill>
                <a:latin typeface="TT Rounds Condensed"/>
                <a:ea typeface="TT Rounds Condensed"/>
                <a:cs typeface="TT Rounds Condensed"/>
                <a:sym typeface="TT Rounds Condensed"/>
              </a:rPr>
              <a:t>Branch Performance</a:t>
            </a:r>
          </a:p>
        </p:txBody>
      </p:sp>
      <p:sp>
        <p:nvSpPr>
          <p:cNvPr id="9" name="TextBox 9"/>
          <p:cNvSpPr txBox="1"/>
          <p:nvPr/>
        </p:nvSpPr>
        <p:spPr>
          <a:xfrm>
            <a:off x="981372" y="4577060"/>
            <a:ext cx="4885134" cy="1479054"/>
          </a:xfrm>
          <a:prstGeom prst="rect">
            <a:avLst/>
          </a:prstGeom>
        </p:spPr>
        <p:txBody>
          <a:bodyPr lIns="0" tIns="0" rIns="0" bIns="0" rtlCol="0" anchor="t">
            <a:spAutoFit/>
          </a:bodyPr>
          <a:lstStyle/>
          <a:p>
            <a:pPr algn="r">
              <a:lnSpc>
                <a:spcPts val="3500"/>
              </a:lnSpc>
            </a:pPr>
            <a:r>
              <a:rPr lang="en-US" sz="2187">
                <a:solidFill>
                  <a:srgbClr val="CFCBBF"/>
                </a:solidFill>
                <a:latin typeface="Calibri (MS)"/>
                <a:ea typeface="Calibri (MS)"/>
                <a:cs typeface="Calibri (MS)"/>
                <a:sym typeface="Calibri (MS)"/>
              </a:rPr>
              <a:t>Rank branches by total deposits and account holdings for resource allocation.</a:t>
            </a:r>
          </a:p>
        </p:txBody>
      </p:sp>
      <p:grpSp>
        <p:nvGrpSpPr>
          <p:cNvPr id="10" name="Group 10"/>
          <p:cNvGrpSpPr>
            <a:grpSpLocks noChangeAspect="1"/>
          </p:cNvGrpSpPr>
          <p:nvPr/>
        </p:nvGrpSpPr>
        <p:grpSpPr>
          <a:xfrm>
            <a:off x="6287095" y="3869085"/>
            <a:ext cx="5713810" cy="5713810"/>
            <a:chOff x="0" y="0"/>
            <a:chExt cx="7618413" cy="7618413"/>
          </a:xfrm>
        </p:grpSpPr>
        <p:sp>
          <p:nvSpPr>
            <p:cNvPr id="11" name="Freeform 11"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4"/>
              <a:stretch>
                <a:fillRect/>
              </a:stretch>
            </a:blipFill>
          </p:spPr>
        </p:sp>
      </p:grpSp>
      <p:sp>
        <p:nvSpPr>
          <p:cNvPr id="12" name="Freeform 12" descr="preencoded.png"/>
          <p:cNvSpPr/>
          <p:nvPr/>
        </p:nvSpPr>
        <p:spPr>
          <a:xfrm>
            <a:off x="7519987" y="5101977"/>
            <a:ext cx="419546" cy="419546"/>
          </a:xfrm>
          <a:custGeom>
            <a:avLst/>
            <a:gdLst/>
            <a:ahLst/>
            <a:cxnLst/>
            <a:rect l="l" t="t" r="r" b="b"/>
            <a:pathLst>
              <a:path w="419546" h="419546">
                <a:moveTo>
                  <a:pt x="0" y="0"/>
                </a:moveTo>
                <a:lnTo>
                  <a:pt x="419547" y="0"/>
                </a:lnTo>
                <a:lnTo>
                  <a:pt x="419547" y="419547"/>
                </a:lnTo>
                <a:lnTo>
                  <a:pt x="0" y="419547"/>
                </a:lnTo>
                <a:lnTo>
                  <a:pt x="0" y="0"/>
                </a:lnTo>
                <a:close/>
              </a:path>
            </a:pathLst>
          </a:custGeom>
          <a:blipFill>
            <a:blip r:embed="rId5">
              <a:extLst>
                <a:ext uri="{96DAC541-7B7A-43D3-8B79-37D633B846F1}">
                  <asvg:svgBlip xmlns:asvg="http://schemas.microsoft.com/office/drawing/2016/SVG/main" r:embed="rId6"/>
                </a:ext>
              </a:extLst>
            </a:blip>
            <a:stretch>
              <a:fillRect l="-6666" r="-6666"/>
            </a:stretch>
          </a:blipFill>
        </p:spPr>
      </p:sp>
      <p:sp>
        <p:nvSpPr>
          <p:cNvPr id="13" name="TextBox 13"/>
          <p:cNvSpPr txBox="1"/>
          <p:nvPr/>
        </p:nvSpPr>
        <p:spPr>
          <a:xfrm>
            <a:off x="12421492" y="4085184"/>
            <a:ext cx="3505200" cy="457051"/>
          </a:xfrm>
          <a:prstGeom prst="rect">
            <a:avLst/>
          </a:prstGeom>
        </p:spPr>
        <p:txBody>
          <a:bodyPr lIns="0" tIns="0" rIns="0" bIns="0" rtlCol="0" anchor="t">
            <a:spAutoFit/>
          </a:bodyPr>
          <a:lstStyle/>
          <a:p>
            <a:pPr algn="l">
              <a:lnSpc>
                <a:spcPts val="3437"/>
              </a:lnSpc>
            </a:pPr>
            <a:r>
              <a:rPr lang="en-US" sz="2750" spc="-16">
                <a:solidFill>
                  <a:srgbClr val="CFCBBF"/>
                </a:solidFill>
                <a:latin typeface="TT Rounds Condensed"/>
                <a:ea typeface="TT Rounds Condensed"/>
                <a:cs typeface="TT Rounds Condensed"/>
                <a:sym typeface="TT Rounds Condensed"/>
              </a:rPr>
              <a:t>Customer Activity</a:t>
            </a:r>
          </a:p>
        </p:txBody>
      </p:sp>
      <p:sp>
        <p:nvSpPr>
          <p:cNvPr id="14" name="TextBox 14"/>
          <p:cNvSpPr txBox="1"/>
          <p:nvPr/>
        </p:nvSpPr>
        <p:spPr>
          <a:xfrm>
            <a:off x="12421492" y="4577060"/>
            <a:ext cx="4885134" cy="1479054"/>
          </a:xfrm>
          <a:prstGeom prst="rect">
            <a:avLst/>
          </a:prstGeom>
        </p:spPr>
        <p:txBody>
          <a:bodyPr lIns="0" tIns="0" rIns="0" bIns="0" rtlCol="0" anchor="t">
            <a:spAutoFit/>
          </a:bodyPr>
          <a:lstStyle/>
          <a:p>
            <a:pPr algn="l">
              <a:lnSpc>
                <a:spcPts val="3500"/>
              </a:lnSpc>
            </a:pPr>
            <a:r>
              <a:rPr lang="en-US" sz="2187">
                <a:solidFill>
                  <a:srgbClr val="CFCBBF"/>
                </a:solidFill>
                <a:latin typeface="Calibri (MS)"/>
                <a:ea typeface="Calibri (MS)"/>
                <a:cs typeface="Calibri (MS)"/>
                <a:sym typeface="Calibri (MS)"/>
              </a:rPr>
              <a:t>Identify most active customers by transaction count and volume for relationship management.</a:t>
            </a:r>
          </a:p>
        </p:txBody>
      </p:sp>
      <p:grpSp>
        <p:nvGrpSpPr>
          <p:cNvPr id="15" name="Group 15"/>
          <p:cNvGrpSpPr>
            <a:grpSpLocks noChangeAspect="1"/>
          </p:cNvGrpSpPr>
          <p:nvPr/>
        </p:nvGrpSpPr>
        <p:grpSpPr>
          <a:xfrm>
            <a:off x="6287095" y="3869085"/>
            <a:ext cx="5713810" cy="5713810"/>
            <a:chOff x="0" y="0"/>
            <a:chExt cx="7618413" cy="7618413"/>
          </a:xfrm>
        </p:grpSpPr>
        <p:sp>
          <p:nvSpPr>
            <p:cNvPr id="16" name="Freeform 16"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7"/>
              <a:stretch>
                <a:fillRect/>
              </a:stretch>
            </a:blipFill>
          </p:spPr>
        </p:sp>
      </p:grpSp>
      <p:sp>
        <p:nvSpPr>
          <p:cNvPr id="17" name="Freeform 17" descr="preencoded.png"/>
          <p:cNvSpPr/>
          <p:nvPr/>
        </p:nvSpPr>
        <p:spPr>
          <a:xfrm>
            <a:off x="10348169" y="5101977"/>
            <a:ext cx="419546" cy="419546"/>
          </a:xfrm>
          <a:custGeom>
            <a:avLst/>
            <a:gdLst/>
            <a:ahLst/>
            <a:cxnLst/>
            <a:rect l="l" t="t" r="r" b="b"/>
            <a:pathLst>
              <a:path w="419546" h="419546">
                <a:moveTo>
                  <a:pt x="0" y="0"/>
                </a:moveTo>
                <a:lnTo>
                  <a:pt x="419546" y="0"/>
                </a:lnTo>
                <a:lnTo>
                  <a:pt x="419546" y="419547"/>
                </a:lnTo>
                <a:lnTo>
                  <a:pt x="0" y="419547"/>
                </a:lnTo>
                <a:lnTo>
                  <a:pt x="0" y="0"/>
                </a:lnTo>
                <a:close/>
              </a:path>
            </a:pathLst>
          </a:custGeom>
          <a:blipFill>
            <a:blip r:embed="rId8">
              <a:extLst>
                <a:ext uri="{96DAC541-7B7A-43D3-8B79-37D633B846F1}">
                  <asvg:svgBlip xmlns:asvg="http://schemas.microsoft.com/office/drawing/2016/SVG/main" r:embed="rId9"/>
                </a:ext>
              </a:extLst>
            </a:blip>
            <a:stretch>
              <a:fillRect t="-4444" b="-4444"/>
            </a:stretch>
          </a:blipFill>
        </p:spPr>
      </p:sp>
      <p:sp>
        <p:nvSpPr>
          <p:cNvPr id="18" name="TextBox 18"/>
          <p:cNvSpPr txBox="1"/>
          <p:nvPr/>
        </p:nvSpPr>
        <p:spPr>
          <a:xfrm>
            <a:off x="12421492" y="7152382"/>
            <a:ext cx="3505200" cy="457051"/>
          </a:xfrm>
          <a:prstGeom prst="rect">
            <a:avLst/>
          </a:prstGeom>
        </p:spPr>
        <p:txBody>
          <a:bodyPr lIns="0" tIns="0" rIns="0" bIns="0" rtlCol="0" anchor="t">
            <a:spAutoFit/>
          </a:bodyPr>
          <a:lstStyle/>
          <a:p>
            <a:pPr algn="l">
              <a:lnSpc>
                <a:spcPts val="3437"/>
              </a:lnSpc>
            </a:pPr>
            <a:r>
              <a:rPr lang="en-US" sz="2750" spc="-16">
                <a:solidFill>
                  <a:srgbClr val="CFCBBF"/>
                </a:solidFill>
                <a:latin typeface="TT Rounds Condensed"/>
                <a:ea typeface="TT Rounds Condensed"/>
                <a:cs typeface="TT Rounds Condensed"/>
                <a:sym typeface="TT Rounds Condensed"/>
              </a:rPr>
              <a:t>Transaction Analysis</a:t>
            </a:r>
          </a:p>
        </p:txBody>
      </p:sp>
      <p:sp>
        <p:nvSpPr>
          <p:cNvPr id="19" name="TextBox 19"/>
          <p:cNvSpPr txBox="1"/>
          <p:nvPr/>
        </p:nvSpPr>
        <p:spPr>
          <a:xfrm>
            <a:off x="12421492" y="7644259"/>
            <a:ext cx="4885134" cy="1479054"/>
          </a:xfrm>
          <a:prstGeom prst="rect">
            <a:avLst/>
          </a:prstGeom>
        </p:spPr>
        <p:txBody>
          <a:bodyPr lIns="0" tIns="0" rIns="0" bIns="0" rtlCol="0" anchor="t">
            <a:spAutoFit/>
          </a:bodyPr>
          <a:lstStyle/>
          <a:p>
            <a:pPr algn="l">
              <a:lnSpc>
                <a:spcPts val="3500"/>
              </a:lnSpc>
            </a:pPr>
            <a:r>
              <a:rPr lang="en-US" sz="2187">
                <a:solidFill>
                  <a:srgbClr val="CFCBBF"/>
                </a:solidFill>
                <a:latin typeface="Calibri (MS)"/>
                <a:ea typeface="Calibri (MS)"/>
                <a:cs typeface="Calibri (MS)"/>
                <a:sym typeface="Calibri (MS)"/>
              </a:rPr>
              <a:t>Measure deposit versus withdrawal patterns to assess cash flow health by branch.</a:t>
            </a:r>
          </a:p>
        </p:txBody>
      </p:sp>
      <p:grpSp>
        <p:nvGrpSpPr>
          <p:cNvPr id="20" name="Group 20"/>
          <p:cNvGrpSpPr>
            <a:grpSpLocks noChangeAspect="1"/>
          </p:cNvGrpSpPr>
          <p:nvPr/>
        </p:nvGrpSpPr>
        <p:grpSpPr>
          <a:xfrm>
            <a:off x="6287095" y="3869085"/>
            <a:ext cx="5713810" cy="5713810"/>
            <a:chOff x="0" y="0"/>
            <a:chExt cx="7618413" cy="7618413"/>
          </a:xfrm>
        </p:grpSpPr>
        <p:sp>
          <p:nvSpPr>
            <p:cNvPr id="21" name="Freeform 21"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10"/>
              <a:stretch>
                <a:fillRect/>
              </a:stretch>
            </a:blipFill>
          </p:spPr>
        </p:sp>
      </p:grpSp>
      <p:sp>
        <p:nvSpPr>
          <p:cNvPr id="22" name="Freeform 22" descr="preencoded.png"/>
          <p:cNvSpPr/>
          <p:nvPr/>
        </p:nvSpPr>
        <p:spPr>
          <a:xfrm>
            <a:off x="10348169" y="7930158"/>
            <a:ext cx="419546" cy="419546"/>
          </a:xfrm>
          <a:custGeom>
            <a:avLst/>
            <a:gdLst/>
            <a:ahLst/>
            <a:cxnLst/>
            <a:rect l="l" t="t" r="r" b="b"/>
            <a:pathLst>
              <a:path w="419546" h="419546">
                <a:moveTo>
                  <a:pt x="0" y="0"/>
                </a:moveTo>
                <a:lnTo>
                  <a:pt x="419546" y="0"/>
                </a:lnTo>
                <a:lnTo>
                  <a:pt x="419546" y="419546"/>
                </a:lnTo>
                <a:lnTo>
                  <a:pt x="0" y="419546"/>
                </a:lnTo>
                <a:lnTo>
                  <a:pt x="0" y="0"/>
                </a:lnTo>
                <a:close/>
              </a:path>
            </a:pathLst>
          </a:custGeom>
          <a:blipFill>
            <a:blip r:embed="rId11">
              <a:extLst>
                <a:ext uri="{96DAC541-7B7A-43D3-8B79-37D633B846F1}">
                  <asvg:svgBlip xmlns:asvg="http://schemas.microsoft.com/office/drawing/2016/SVG/main" r:embed="rId12"/>
                </a:ext>
              </a:extLst>
            </a:blip>
            <a:stretch>
              <a:fillRect l="-21111" r="-21111"/>
            </a:stretch>
          </a:blipFill>
        </p:spPr>
      </p:sp>
      <p:sp>
        <p:nvSpPr>
          <p:cNvPr id="23" name="TextBox 23"/>
          <p:cNvSpPr txBox="1"/>
          <p:nvPr/>
        </p:nvSpPr>
        <p:spPr>
          <a:xfrm>
            <a:off x="2361307" y="6928097"/>
            <a:ext cx="3505200" cy="457051"/>
          </a:xfrm>
          <a:prstGeom prst="rect">
            <a:avLst/>
          </a:prstGeom>
        </p:spPr>
        <p:txBody>
          <a:bodyPr lIns="0" tIns="0" rIns="0" bIns="0" rtlCol="0" anchor="t">
            <a:spAutoFit/>
          </a:bodyPr>
          <a:lstStyle/>
          <a:p>
            <a:pPr algn="r">
              <a:lnSpc>
                <a:spcPts val="3437"/>
              </a:lnSpc>
            </a:pPr>
            <a:r>
              <a:rPr lang="en-US" sz="2750" spc="-16">
                <a:solidFill>
                  <a:srgbClr val="CFCBBF"/>
                </a:solidFill>
                <a:latin typeface="TT Rounds Condensed"/>
                <a:ea typeface="TT Rounds Condensed"/>
                <a:cs typeface="TT Rounds Condensed"/>
                <a:sym typeface="TT Rounds Condensed"/>
              </a:rPr>
              <a:t>Employee Insights</a:t>
            </a:r>
          </a:p>
        </p:txBody>
      </p:sp>
      <p:sp>
        <p:nvSpPr>
          <p:cNvPr id="24" name="TextBox 24"/>
          <p:cNvSpPr txBox="1"/>
          <p:nvPr/>
        </p:nvSpPr>
        <p:spPr>
          <a:xfrm>
            <a:off x="981372" y="7419975"/>
            <a:ext cx="4885134" cy="1927622"/>
          </a:xfrm>
          <a:prstGeom prst="rect">
            <a:avLst/>
          </a:prstGeom>
        </p:spPr>
        <p:txBody>
          <a:bodyPr lIns="0" tIns="0" rIns="0" bIns="0" rtlCol="0" anchor="t">
            <a:spAutoFit/>
          </a:bodyPr>
          <a:lstStyle/>
          <a:p>
            <a:pPr algn="r">
              <a:lnSpc>
                <a:spcPts val="3500"/>
              </a:lnSpc>
            </a:pPr>
            <a:r>
              <a:rPr lang="en-US" sz="2187">
                <a:solidFill>
                  <a:srgbClr val="CFCBBF"/>
                </a:solidFill>
                <a:latin typeface="Calibri (MS)"/>
                <a:ea typeface="Calibri (MS)"/>
                <a:cs typeface="Calibri (MS)"/>
                <a:sym typeface="Calibri (MS)"/>
              </a:rPr>
              <a:t>Analyse staffing levels, salary distributions, and branch assignments for operational efficiency.</a:t>
            </a:r>
          </a:p>
        </p:txBody>
      </p:sp>
      <p:grpSp>
        <p:nvGrpSpPr>
          <p:cNvPr id="25" name="Group 25"/>
          <p:cNvGrpSpPr>
            <a:grpSpLocks noChangeAspect="1"/>
          </p:cNvGrpSpPr>
          <p:nvPr/>
        </p:nvGrpSpPr>
        <p:grpSpPr>
          <a:xfrm>
            <a:off x="6287095" y="3869085"/>
            <a:ext cx="5713810" cy="5713810"/>
            <a:chOff x="0" y="0"/>
            <a:chExt cx="7618413" cy="7618413"/>
          </a:xfrm>
        </p:grpSpPr>
        <p:sp>
          <p:nvSpPr>
            <p:cNvPr id="26" name="Freeform 26"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13"/>
              <a:stretch>
                <a:fillRect/>
              </a:stretch>
            </a:blipFill>
          </p:spPr>
        </p:sp>
      </p:grpSp>
      <p:sp>
        <p:nvSpPr>
          <p:cNvPr id="27" name="Freeform 27" descr="preencoded.png"/>
          <p:cNvSpPr/>
          <p:nvPr/>
        </p:nvSpPr>
        <p:spPr>
          <a:xfrm>
            <a:off x="7519987" y="7930158"/>
            <a:ext cx="419546" cy="419546"/>
          </a:xfrm>
          <a:custGeom>
            <a:avLst/>
            <a:gdLst/>
            <a:ahLst/>
            <a:cxnLst/>
            <a:rect l="l" t="t" r="r" b="b"/>
            <a:pathLst>
              <a:path w="419546" h="419546">
                <a:moveTo>
                  <a:pt x="0" y="0"/>
                </a:moveTo>
                <a:lnTo>
                  <a:pt x="419547" y="0"/>
                </a:lnTo>
                <a:lnTo>
                  <a:pt x="419547" y="419546"/>
                </a:lnTo>
                <a:lnTo>
                  <a:pt x="0" y="419546"/>
                </a:lnTo>
                <a:lnTo>
                  <a:pt x="0" y="0"/>
                </a:lnTo>
                <a:close/>
              </a:path>
            </a:pathLst>
          </a:custGeom>
          <a:blipFill>
            <a:blip r:embed="rId14">
              <a:extLst>
                <a:ext uri="{96DAC541-7B7A-43D3-8B79-37D633B846F1}">
                  <asvg:svgBlip xmlns:asvg="http://schemas.microsoft.com/office/drawing/2016/SVG/main" r:embed="rId15"/>
                </a:ext>
              </a:extLst>
            </a:blip>
            <a:stretch>
              <a:fillRect l="-15555" r="-15555"/>
            </a:stretch>
          </a:blipFill>
        </p:spPr>
      </p:sp>
      <p:grpSp>
        <p:nvGrpSpPr>
          <p:cNvPr id="28" name="Group 28"/>
          <p:cNvGrpSpPr>
            <a:grpSpLocks noChangeAspect="1"/>
          </p:cNvGrpSpPr>
          <p:nvPr/>
        </p:nvGrpSpPr>
        <p:grpSpPr>
          <a:xfrm>
            <a:off x="17133382" y="404231"/>
            <a:ext cx="883968" cy="883967"/>
            <a:chOff x="0" y="0"/>
            <a:chExt cx="1178623" cy="1178623"/>
          </a:xfrm>
        </p:grpSpPr>
        <p:sp>
          <p:nvSpPr>
            <p:cNvPr id="29" name="Freeform 29"/>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16"/>
              <a:stretch>
                <a:fillRect r="-5" b="-5"/>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92238" y="1317575"/>
            <a:ext cx="14415344" cy="924074"/>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Analytical Insights</a:t>
            </a:r>
          </a:p>
        </p:txBody>
      </p:sp>
      <p:grpSp>
        <p:nvGrpSpPr>
          <p:cNvPr id="7" name="Group 7"/>
          <p:cNvGrpSpPr/>
          <p:nvPr/>
        </p:nvGrpSpPr>
        <p:grpSpPr>
          <a:xfrm>
            <a:off x="987475" y="2543175"/>
            <a:ext cx="16313051" cy="6392911"/>
            <a:chOff x="0" y="0"/>
            <a:chExt cx="21750735" cy="8523882"/>
          </a:xfrm>
        </p:grpSpPr>
        <p:sp>
          <p:nvSpPr>
            <p:cNvPr id="8" name="Freeform 8"/>
            <p:cNvSpPr/>
            <p:nvPr/>
          </p:nvSpPr>
          <p:spPr>
            <a:xfrm>
              <a:off x="0" y="0"/>
              <a:ext cx="21750782" cy="8523859"/>
            </a:xfrm>
            <a:custGeom>
              <a:avLst/>
              <a:gdLst/>
              <a:ahLst/>
              <a:cxnLst/>
              <a:rect l="l" t="t" r="r" b="b"/>
              <a:pathLst>
                <a:path w="21750782" h="8523859">
                  <a:moveTo>
                    <a:pt x="0" y="80264"/>
                  </a:moveTo>
                  <a:cubicBezTo>
                    <a:pt x="0" y="35941"/>
                    <a:pt x="35941" y="0"/>
                    <a:pt x="80391" y="0"/>
                  </a:cubicBezTo>
                  <a:lnTo>
                    <a:pt x="21670390" y="0"/>
                  </a:lnTo>
                  <a:lnTo>
                    <a:pt x="21670390" y="6350"/>
                  </a:lnTo>
                  <a:lnTo>
                    <a:pt x="21670390" y="0"/>
                  </a:lnTo>
                  <a:cubicBezTo>
                    <a:pt x="21714840" y="0"/>
                    <a:pt x="21750782" y="35941"/>
                    <a:pt x="21750782" y="80264"/>
                  </a:cubicBezTo>
                  <a:lnTo>
                    <a:pt x="21744432" y="80264"/>
                  </a:lnTo>
                  <a:lnTo>
                    <a:pt x="21750782" y="80264"/>
                  </a:lnTo>
                  <a:lnTo>
                    <a:pt x="21750782" y="8443595"/>
                  </a:lnTo>
                  <a:lnTo>
                    <a:pt x="21744432" y="8443595"/>
                  </a:lnTo>
                  <a:lnTo>
                    <a:pt x="21750782" y="8443595"/>
                  </a:lnTo>
                  <a:cubicBezTo>
                    <a:pt x="21750782" y="8487918"/>
                    <a:pt x="21714840" y="8523859"/>
                    <a:pt x="21670390" y="8523859"/>
                  </a:cubicBezTo>
                  <a:lnTo>
                    <a:pt x="21670390" y="8517509"/>
                  </a:lnTo>
                  <a:lnTo>
                    <a:pt x="21670390" y="8523859"/>
                  </a:lnTo>
                  <a:lnTo>
                    <a:pt x="80391" y="8523859"/>
                  </a:lnTo>
                  <a:lnTo>
                    <a:pt x="80391" y="8517509"/>
                  </a:lnTo>
                  <a:lnTo>
                    <a:pt x="80391" y="8523859"/>
                  </a:lnTo>
                  <a:cubicBezTo>
                    <a:pt x="35941" y="8523859"/>
                    <a:pt x="0" y="8487918"/>
                    <a:pt x="0" y="8443595"/>
                  </a:cubicBezTo>
                  <a:lnTo>
                    <a:pt x="0" y="80264"/>
                  </a:lnTo>
                  <a:lnTo>
                    <a:pt x="6350" y="80264"/>
                  </a:lnTo>
                  <a:lnTo>
                    <a:pt x="0" y="80264"/>
                  </a:lnTo>
                  <a:moveTo>
                    <a:pt x="12700" y="80264"/>
                  </a:moveTo>
                  <a:lnTo>
                    <a:pt x="12700" y="8443595"/>
                  </a:lnTo>
                  <a:lnTo>
                    <a:pt x="6350" y="8443595"/>
                  </a:lnTo>
                  <a:lnTo>
                    <a:pt x="12700" y="8443595"/>
                  </a:lnTo>
                  <a:cubicBezTo>
                    <a:pt x="12700" y="8480933"/>
                    <a:pt x="43053" y="8511159"/>
                    <a:pt x="80391" y="8511159"/>
                  </a:cubicBezTo>
                  <a:lnTo>
                    <a:pt x="21670390" y="8511159"/>
                  </a:lnTo>
                  <a:cubicBezTo>
                    <a:pt x="21707729" y="8511159"/>
                    <a:pt x="21738082" y="8480933"/>
                    <a:pt x="21738082" y="8443595"/>
                  </a:cubicBezTo>
                  <a:lnTo>
                    <a:pt x="21738082" y="80264"/>
                  </a:lnTo>
                  <a:cubicBezTo>
                    <a:pt x="21738082" y="42926"/>
                    <a:pt x="21707729" y="12700"/>
                    <a:pt x="21670390" y="12700"/>
                  </a:cubicBezTo>
                  <a:lnTo>
                    <a:pt x="80391" y="12700"/>
                  </a:lnTo>
                  <a:lnTo>
                    <a:pt x="80391" y="6350"/>
                  </a:lnTo>
                  <a:lnTo>
                    <a:pt x="80391" y="12700"/>
                  </a:lnTo>
                  <a:cubicBezTo>
                    <a:pt x="43053" y="12700"/>
                    <a:pt x="12700" y="42926"/>
                    <a:pt x="12700" y="80264"/>
                  </a:cubicBezTo>
                  <a:close/>
                </a:path>
              </a:pathLst>
            </a:custGeom>
            <a:solidFill>
              <a:srgbClr val="FFFFFF">
                <a:alpha val="5490"/>
              </a:srgbClr>
            </a:solidFill>
          </p:spPr>
        </p:sp>
      </p:grpSp>
      <p:grpSp>
        <p:nvGrpSpPr>
          <p:cNvPr id="9" name="Group 9"/>
          <p:cNvGrpSpPr>
            <a:grpSpLocks noChangeAspect="1"/>
          </p:cNvGrpSpPr>
          <p:nvPr/>
        </p:nvGrpSpPr>
        <p:grpSpPr>
          <a:xfrm>
            <a:off x="17133382" y="404231"/>
            <a:ext cx="883968" cy="883967"/>
            <a:chOff x="0" y="0"/>
            <a:chExt cx="1178623" cy="1178623"/>
          </a:xfrm>
        </p:grpSpPr>
        <p:sp>
          <p:nvSpPr>
            <p:cNvPr id="10" name="Freeform 10"/>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grpSp>
        <p:nvGrpSpPr>
          <p:cNvPr id="11" name="Group 11"/>
          <p:cNvGrpSpPr/>
          <p:nvPr/>
        </p:nvGrpSpPr>
        <p:grpSpPr>
          <a:xfrm>
            <a:off x="1285280" y="2808685"/>
            <a:ext cx="17002720" cy="4962898"/>
            <a:chOff x="0" y="0"/>
            <a:chExt cx="22670293" cy="6617197"/>
          </a:xfrm>
        </p:grpSpPr>
        <p:sp>
          <p:nvSpPr>
            <p:cNvPr id="12" name="Freeform 12"/>
            <p:cNvSpPr/>
            <p:nvPr/>
          </p:nvSpPr>
          <p:spPr>
            <a:xfrm>
              <a:off x="0" y="0"/>
              <a:ext cx="22670294" cy="6617197"/>
            </a:xfrm>
            <a:custGeom>
              <a:avLst/>
              <a:gdLst/>
              <a:ahLst/>
              <a:cxnLst/>
              <a:rect l="l" t="t" r="r" b="b"/>
              <a:pathLst>
                <a:path w="22670294" h="6617197">
                  <a:moveTo>
                    <a:pt x="0" y="0"/>
                  </a:moveTo>
                  <a:lnTo>
                    <a:pt x="22670294" y="0"/>
                  </a:lnTo>
                  <a:lnTo>
                    <a:pt x="22670294" y="6617197"/>
                  </a:lnTo>
                  <a:lnTo>
                    <a:pt x="0" y="6617197"/>
                  </a:lnTo>
                  <a:close/>
                </a:path>
              </a:pathLst>
            </a:custGeom>
            <a:solidFill>
              <a:srgbClr val="000000">
                <a:alpha val="0"/>
              </a:srgbClr>
            </a:solidFill>
          </p:spPr>
        </p:sp>
        <p:sp>
          <p:nvSpPr>
            <p:cNvPr id="13" name="TextBox 13"/>
            <p:cNvSpPr txBox="1"/>
            <p:nvPr/>
          </p:nvSpPr>
          <p:spPr>
            <a:xfrm>
              <a:off x="0" y="-76200"/>
              <a:ext cx="22670293" cy="6693397"/>
            </a:xfrm>
            <a:prstGeom prst="rect">
              <a:avLst/>
            </a:prstGeom>
          </p:spPr>
          <p:txBody>
            <a:bodyPr lIns="0" tIns="0" rIns="0" bIns="0" rtlCol="0" anchor="ctr"/>
            <a:lstStyle/>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Highest transaction per account</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Total deposits and withdrawals</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Most active customer (by transaction count)</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Employees earning above average</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Branch with highest deposits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92238" y="1317575"/>
            <a:ext cx="14415344" cy="924074"/>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Key Results</a:t>
            </a:r>
          </a:p>
        </p:txBody>
      </p:sp>
      <p:grpSp>
        <p:nvGrpSpPr>
          <p:cNvPr id="7" name="Group 7"/>
          <p:cNvGrpSpPr/>
          <p:nvPr/>
        </p:nvGrpSpPr>
        <p:grpSpPr>
          <a:xfrm>
            <a:off x="987475" y="2543175"/>
            <a:ext cx="16313051" cy="6392911"/>
            <a:chOff x="0" y="0"/>
            <a:chExt cx="21750735" cy="8523882"/>
          </a:xfrm>
        </p:grpSpPr>
        <p:sp>
          <p:nvSpPr>
            <p:cNvPr id="8" name="Freeform 8"/>
            <p:cNvSpPr/>
            <p:nvPr/>
          </p:nvSpPr>
          <p:spPr>
            <a:xfrm>
              <a:off x="0" y="0"/>
              <a:ext cx="21750782" cy="8523859"/>
            </a:xfrm>
            <a:custGeom>
              <a:avLst/>
              <a:gdLst/>
              <a:ahLst/>
              <a:cxnLst/>
              <a:rect l="l" t="t" r="r" b="b"/>
              <a:pathLst>
                <a:path w="21750782" h="8523859">
                  <a:moveTo>
                    <a:pt x="0" y="80264"/>
                  </a:moveTo>
                  <a:cubicBezTo>
                    <a:pt x="0" y="35941"/>
                    <a:pt x="35941" y="0"/>
                    <a:pt x="80391" y="0"/>
                  </a:cubicBezTo>
                  <a:lnTo>
                    <a:pt x="21670390" y="0"/>
                  </a:lnTo>
                  <a:lnTo>
                    <a:pt x="21670390" y="6350"/>
                  </a:lnTo>
                  <a:lnTo>
                    <a:pt x="21670390" y="0"/>
                  </a:lnTo>
                  <a:cubicBezTo>
                    <a:pt x="21714840" y="0"/>
                    <a:pt x="21750782" y="35941"/>
                    <a:pt x="21750782" y="80264"/>
                  </a:cubicBezTo>
                  <a:lnTo>
                    <a:pt x="21744432" y="80264"/>
                  </a:lnTo>
                  <a:lnTo>
                    <a:pt x="21750782" y="80264"/>
                  </a:lnTo>
                  <a:lnTo>
                    <a:pt x="21750782" y="8443595"/>
                  </a:lnTo>
                  <a:lnTo>
                    <a:pt x="21744432" y="8443595"/>
                  </a:lnTo>
                  <a:lnTo>
                    <a:pt x="21750782" y="8443595"/>
                  </a:lnTo>
                  <a:cubicBezTo>
                    <a:pt x="21750782" y="8487918"/>
                    <a:pt x="21714840" y="8523859"/>
                    <a:pt x="21670390" y="8523859"/>
                  </a:cubicBezTo>
                  <a:lnTo>
                    <a:pt x="21670390" y="8517509"/>
                  </a:lnTo>
                  <a:lnTo>
                    <a:pt x="21670390" y="8523859"/>
                  </a:lnTo>
                  <a:lnTo>
                    <a:pt x="80391" y="8523859"/>
                  </a:lnTo>
                  <a:lnTo>
                    <a:pt x="80391" y="8517509"/>
                  </a:lnTo>
                  <a:lnTo>
                    <a:pt x="80391" y="8523859"/>
                  </a:lnTo>
                  <a:cubicBezTo>
                    <a:pt x="35941" y="8523859"/>
                    <a:pt x="0" y="8487918"/>
                    <a:pt x="0" y="8443595"/>
                  </a:cubicBezTo>
                  <a:lnTo>
                    <a:pt x="0" y="80264"/>
                  </a:lnTo>
                  <a:lnTo>
                    <a:pt x="6350" y="80264"/>
                  </a:lnTo>
                  <a:lnTo>
                    <a:pt x="0" y="80264"/>
                  </a:lnTo>
                  <a:moveTo>
                    <a:pt x="12700" y="80264"/>
                  </a:moveTo>
                  <a:lnTo>
                    <a:pt x="12700" y="8443595"/>
                  </a:lnTo>
                  <a:lnTo>
                    <a:pt x="6350" y="8443595"/>
                  </a:lnTo>
                  <a:lnTo>
                    <a:pt x="12700" y="8443595"/>
                  </a:lnTo>
                  <a:cubicBezTo>
                    <a:pt x="12700" y="8480933"/>
                    <a:pt x="43053" y="8511159"/>
                    <a:pt x="80391" y="8511159"/>
                  </a:cubicBezTo>
                  <a:lnTo>
                    <a:pt x="21670390" y="8511159"/>
                  </a:lnTo>
                  <a:cubicBezTo>
                    <a:pt x="21707729" y="8511159"/>
                    <a:pt x="21738082" y="8480933"/>
                    <a:pt x="21738082" y="8443595"/>
                  </a:cubicBezTo>
                  <a:lnTo>
                    <a:pt x="21738082" y="80264"/>
                  </a:lnTo>
                  <a:cubicBezTo>
                    <a:pt x="21738082" y="42926"/>
                    <a:pt x="21707729" y="12700"/>
                    <a:pt x="21670390" y="12700"/>
                  </a:cubicBezTo>
                  <a:lnTo>
                    <a:pt x="80391" y="12700"/>
                  </a:lnTo>
                  <a:lnTo>
                    <a:pt x="80391" y="6350"/>
                  </a:lnTo>
                  <a:lnTo>
                    <a:pt x="80391" y="12700"/>
                  </a:lnTo>
                  <a:cubicBezTo>
                    <a:pt x="43053" y="12700"/>
                    <a:pt x="12700" y="42926"/>
                    <a:pt x="12700" y="80264"/>
                  </a:cubicBezTo>
                  <a:close/>
                </a:path>
              </a:pathLst>
            </a:custGeom>
            <a:solidFill>
              <a:srgbClr val="FFFFFF">
                <a:alpha val="5490"/>
              </a:srgbClr>
            </a:solidFill>
          </p:spPr>
        </p:sp>
      </p:grpSp>
      <p:grpSp>
        <p:nvGrpSpPr>
          <p:cNvPr id="9" name="Group 9"/>
          <p:cNvGrpSpPr>
            <a:grpSpLocks noChangeAspect="1"/>
          </p:cNvGrpSpPr>
          <p:nvPr/>
        </p:nvGrpSpPr>
        <p:grpSpPr>
          <a:xfrm>
            <a:off x="17133382" y="404231"/>
            <a:ext cx="883968" cy="883967"/>
            <a:chOff x="0" y="0"/>
            <a:chExt cx="1178623" cy="1178623"/>
          </a:xfrm>
        </p:grpSpPr>
        <p:sp>
          <p:nvSpPr>
            <p:cNvPr id="10" name="Freeform 10"/>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grpSp>
        <p:nvGrpSpPr>
          <p:cNvPr id="11" name="Group 11"/>
          <p:cNvGrpSpPr/>
          <p:nvPr/>
        </p:nvGrpSpPr>
        <p:grpSpPr>
          <a:xfrm>
            <a:off x="1131382" y="2808685"/>
            <a:ext cx="16025812" cy="4962898"/>
            <a:chOff x="0" y="0"/>
            <a:chExt cx="21367750" cy="6617197"/>
          </a:xfrm>
        </p:grpSpPr>
        <p:sp>
          <p:nvSpPr>
            <p:cNvPr id="12" name="Freeform 12"/>
            <p:cNvSpPr/>
            <p:nvPr/>
          </p:nvSpPr>
          <p:spPr>
            <a:xfrm>
              <a:off x="0" y="0"/>
              <a:ext cx="21367750" cy="6617197"/>
            </a:xfrm>
            <a:custGeom>
              <a:avLst/>
              <a:gdLst/>
              <a:ahLst/>
              <a:cxnLst/>
              <a:rect l="l" t="t" r="r" b="b"/>
              <a:pathLst>
                <a:path w="21367750" h="6617197">
                  <a:moveTo>
                    <a:pt x="0" y="0"/>
                  </a:moveTo>
                  <a:lnTo>
                    <a:pt x="21367750" y="0"/>
                  </a:lnTo>
                  <a:lnTo>
                    <a:pt x="21367750" y="6617197"/>
                  </a:lnTo>
                  <a:lnTo>
                    <a:pt x="0" y="6617197"/>
                  </a:lnTo>
                  <a:close/>
                </a:path>
              </a:pathLst>
            </a:custGeom>
            <a:solidFill>
              <a:srgbClr val="000000">
                <a:alpha val="0"/>
              </a:srgbClr>
            </a:solidFill>
          </p:spPr>
        </p:sp>
        <p:sp>
          <p:nvSpPr>
            <p:cNvPr id="13" name="TextBox 13"/>
            <p:cNvSpPr txBox="1"/>
            <p:nvPr/>
          </p:nvSpPr>
          <p:spPr>
            <a:xfrm>
              <a:off x="0" y="-76200"/>
              <a:ext cx="21367750" cy="6693397"/>
            </a:xfrm>
            <a:prstGeom prst="rect">
              <a:avLst/>
            </a:prstGeom>
          </p:spPr>
          <p:txBody>
            <a:bodyPr lIns="0" tIns="0" rIns="0" bIns="0" rtlCol="0" anchor="ctr"/>
            <a:lstStyle/>
            <a:p>
              <a:pPr marL="527844" lvl="1" indent="-263922" algn="l">
                <a:lnSpc>
                  <a:spcPts val="4200"/>
                </a:lnSpc>
                <a:buFont typeface="Arial"/>
                <a:buChar char="•"/>
              </a:pPr>
              <a:r>
                <a:rPr lang="en-US" sz="3500" b="1">
                  <a:solidFill>
                    <a:srgbClr val="727272"/>
                  </a:solidFill>
                  <a:latin typeface="Calibri (MS) Bold"/>
                  <a:ea typeface="Calibri (MS) Bold"/>
                  <a:cs typeface="Calibri (MS) Bold"/>
                  <a:sym typeface="Calibri (MS) Bold"/>
                </a:rPr>
                <a:t>Total Customers:</a:t>
              </a:r>
              <a:r>
                <a:rPr lang="en-US" sz="3500">
                  <a:solidFill>
                    <a:srgbClr val="727272"/>
                  </a:solidFill>
                  <a:latin typeface="Calibri (MS)"/>
                  <a:ea typeface="Calibri (MS)"/>
                  <a:cs typeface="Calibri (MS)"/>
                  <a:sym typeface="Calibri (MS)"/>
                </a:rPr>
                <a:t> 10</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b="1">
                  <a:solidFill>
                    <a:srgbClr val="727272"/>
                  </a:solidFill>
                  <a:latin typeface="Calibri (MS) Bold"/>
                  <a:ea typeface="Calibri (MS) Bold"/>
                  <a:cs typeface="Calibri (MS) Bold"/>
                  <a:sym typeface="Calibri (MS) Bold"/>
                </a:rPr>
                <a:t>Top Branch by Balance:</a:t>
              </a:r>
              <a:r>
                <a:rPr lang="en-US" sz="3500">
                  <a:solidFill>
                    <a:srgbClr val="727272"/>
                  </a:solidFill>
                  <a:latin typeface="Calibri (MS)"/>
                  <a:ea typeface="Calibri (MS)"/>
                  <a:cs typeface="Calibri (MS)"/>
                  <a:sym typeface="Calibri (MS)"/>
                </a:rPr>
                <a:t> Mumbai Main</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b="1">
                  <a:solidFill>
                    <a:srgbClr val="727272"/>
                  </a:solidFill>
                  <a:latin typeface="Calibri (MS) Bold"/>
                  <a:ea typeface="Calibri (MS) Bold"/>
                  <a:cs typeface="Calibri (MS) Bold"/>
                  <a:sym typeface="Calibri (MS) Bold"/>
                </a:rPr>
                <a:t>Highest Paid Employee:</a:t>
              </a:r>
              <a:r>
                <a:rPr lang="en-US" sz="3500">
                  <a:solidFill>
                    <a:srgbClr val="727272"/>
                  </a:solidFill>
                  <a:latin typeface="Calibri (MS)"/>
                  <a:ea typeface="Calibri (MS)"/>
                  <a:cs typeface="Calibri (MS)"/>
                  <a:sym typeface="Calibri (MS)"/>
                </a:rPr>
                <a:t> Manoj Kumar (₹92,000)</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b="1">
                  <a:solidFill>
                    <a:srgbClr val="727272"/>
                  </a:solidFill>
                  <a:latin typeface="Calibri (MS) Bold"/>
                  <a:ea typeface="Calibri (MS) Bold"/>
                  <a:cs typeface="Calibri (MS) Bold"/>
                  <a:sym typeface="Calibri (MS) Bold"/>
                </a:rPr>
                <a:t>Most Active Customer:</a:t>
              </a:r>
              <a:r>
                <a:rPr lang="en-US" sz="3500">
                  <a:solidFill>
                    <a:srgbClr val="727272"/>
                  </a:solidFill>
                  <a:latin typeface="Calibri (MS)"/>
                  <a:ea typeface="Calibri (MS)"/>
                  <a:cs typeface="Calibri (MS)"/>
                  <a:sym typeface="Calibri (MS)"/>
                </a:rPr>
                <a:t> [From query result]</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b="1">
                  <a:solidFill>
                    <a:srgbClr val="727272"/>
                  </a:solidFill>
                  <a:latin typeface="Calibri (MS) Bold"/>
                  <a:ea typeface="Calibri (MS) Bold"/>
                  <a:cs typeface="Calibri (MS) Bold"/>
                  <a:sym typeface="Calibri (MS) Bold"/>
                </a:rPr>
                <a:t>Total Bank Balance:</a:t>
              </a:r>
              <a:r>
                <a:rPr lang="en-US" sz="3500">
                  <a:solidFill>
                    <a:srgbClr val="727272"/>
                  </a:solidFill>
                  <a:latin typeface="Calibri (MS)"/>
                  <a:ea typeface="Calibri (MS)"/>
                  <a:cs typeface="Calibri (MS)"/>
                  <a:sym typeface="Calibri (MS)"/>
                </a:rPr>
                <a:t> [Query output from SUM(balance)]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92238" y="1317575"/>
            <a:ext cx="14415344" cy="924074"/>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Outcomes</a:t>
            </a:r>
          </a:p>
        </p:txBody>
      </p:sp>
      <p:sp>
        <p:nvSpPr>
          <p:cNvPr id="7" name="TextBox 7"/>
          <p:cNvSpPr txBox="1"/>
          <p:nvPr/>
        </p:nvSpPr>
        <p:spPr>
          <a:xfrm>
            <a:off x="992238" y="2799160"/>
            <a:ext cx="16303526" cy="916781"/>
          </a:xfrm>
          <a:prstGeom prst="rect">
            <a:avLst/>
          </a:prstGeom>
        </p:spPr>
        <p:txBody>
          <a:bodyPr lIns="0" tIns="0" rIns="0" bIns="0" rtlCol="0" anchor="t">
            <a:spAutoFit/>
          </a:bodyPr>
          <a:lstStyle/>
          <a:p>
            <a:pPr algn="l">
              <a:lnSpc>
                <a:spcPts val="3562"/>
              </a:lnSpc>
            </a:pPr>
            <a:r>
              <a:rPr lang="en-US" sz="3500">
                <a:solidFill>
                  <a:srgbClr val="727272"/>
                </a:solidFill>
                <a:latin typeface="Calibri (MS)"/>
                <a:ea typeface="Calibri (MS)"/>
                <a:cs typeface="Calibri (MS)"/>
                <a:sym typeface="Calibri (MS)"/>
              </a:rPr>
              <a:t> Understanding of </a:t>
            </a:r>
            <a:r>
              <a:rPr lang="en-US" sz="3500" b="1">
                <a:solidFill>
                  <a:srgbClr val="727272"/>
                </a:solidFill>
                <a:latin typeface="Calibri (MS) Bold"/>
                <a:ea typeface="Calibri (MS) Bold"/>
                <a:cs typeface="Calibri (MS) Bold"/>
                <a:sym typeface="Calibri (MS) Bold"/>
              </a:rPr>
              <a:t>Database Design</a:t>
            </a:r>
          </a:p>
          <a:p>
            <a:pPr algn="l">
              <a:lnSpc>
                <a:spcPts val="3562"/>
              </a:lnSpc>
            </a:pPr>
            <a:endParaRPr lang="en-US" sz="3500" b="1">
              <a:solidFill>
                <a:srgbClr val="727272"/>
              </a:solidFill>
              <a:latin typeface="Calibri (MS) Bold"/>
              <a:ea typeface="Calibri (MS) Bold"/>
              <a:cs typeface="Calibri (MS) Bold"/>
              <a:sym typeface="Calibri (MS) Bold"/>
            </a:endParaRPr>
          </a:p>
          <a:p>
            <a:pPr algn="l">
              <a:lnSpc>
                <a:spcPts val="3562"/>
              </a:lnSpc>
            </a:pPr>
            <a:r>
              <a:rPr lang="en-US" sz="3500">
                <a:solidFill>
                  <a:srgbClr val="727272"/>
                </a:solidFill>
                <a:latin typeface="Calibri (MS)"/>
                <a:ea typeface="Calibri (MS)"/>
                <a:cs typeface="Calibri (MS)"/>
                <a:sym typeface="Calibri (MS)"/>
              </a:rPr>
              <a:t>  Practical use of </a:t>
            </a:r>
            <a:r>
              <a:rPr lang="en-US" sz="3500" b="1">
                <a:solidFill>
                  <a:srgbClr val="727272"/>
                </a:solidFill>
                <a:latin typeface="Calibri (MS) Bold"/>
                <a:ea typeface="Calibri (MS) Bold"/>
                <a:cs typeface="Calibri (MS) Bold"/>
                <a:sym typeface="Calibri (MS) Bold"/>
              </a:rPr>
              <a:t>SQL operations</a:t>
            </a:r>
          </a:p>
          <a:p>
            <a:pPr algn="l">
              <a:lnSpc>
                <a:spcPts val="3562"/>
              </a:lnSpc>
            </a:pPr>
            <a:endParaRPr lang="en-US" sz="3500" b="1">
              <a:solidFill>
                <a:srgbClr val="727272"/>
              </a:solidFill>
              <a:latin typeface="Calibri (MS) Bold"/>
              <a:ea typeface="Calibri (MS) Bold"/>
              <a:cs typeface="Calibri (MS) Bold"/>
              <a:sym typeface="Calibri (MS) Bold"/>
            </a:endParaRPr>
          </a:p>
          <a:p>
            <a:pPr algn="l">
              <a:lnSpc>
                <a:spcPts val="3562"/>
              </a:lnSpc>
            </a:pPr>
            <a:r>
              <a:rPr lang="en-US" sz="3500">
                <a:solidFill>
                  <a:srgbClr val="727272"/>
                </a:solidFill>
                <a:latin typeface="Calibri (MS)"/>
                <a:ea typeface="Calibri (MS)"/>
                <a:cs typeface="Calibri (MS)"/>
                <a:sym typeface="Calibri (MS)"/>
              </a:rPr>
              <a:t>  Use of </a:t>
            </a:r>
            <a:r>
              <a:rPr lang="en-US" sz="3500" b="1">
                <a:solidFill>
                  <a:srgbClr val="727272"/>
                </a:solidFill>
                <a:latin typeface="Calibri (MS) Bold"/>
                <a:ea typeface="Calibri (MS) Bold"/>
                <a:cs typeface="Calibri (MS) Bold"/>
                <a:sym typeface="Calibri (MS) Bold"/>
              </a:rPr>
              <a:t>Joins, Subqueries, Views, Functions</a:t>
            </a:r>
          </a:p>
          <a:p>
            <a:pPr algn="l">
              <a:lnSpc>
                <a:spcPts val="3562"/>
              </a:lnSpc>
            </a:pPr>
            <a:endParaRPr lang="en-US" sz="3500" b="1">
              <a:solidFill>
                <a:srgbClr val="727272"/>
              </a:solidFill>
              <a:latin typeface="Calibri (MS) Bold"/>
              <a:ea typeface="Calibri (MS) Bold"/>
              <a:cs typeface="Calibri (MS) Bold"/>
              <a:sym typeface="Calibri (MS) Bold"/>
            </a:endParaRPr>
          </a:p>
          <a:p>
            <a:pPr algn="l">
              <a:lnSpc>
                <a:spcPts val="3562"/>
              </a:lnSpc>
            </a:pPr>
            <a:r>
              <a:rPr lang="en-US" sz="3500">
                <a:solidFill>
                  <a:srgbClr val="727272"/>
                </a:solidFill>
                <a:latin typeface="Calibri (MS)"/>
                <a:ea typeface="Calibri (MS)"/>
                <a:cs typeface="Calibri (MS)"/>
                <a:sym typeface="Calibri (MS)"/>
              </a:rPr>
              <a:t>  Ability to derive </a:t>
            </a:r>
            <a:r>
              <a:rPr lang="en-US" sz="3500" b="1">
                <a:solidFill>
                  <a:srgbClr val="727272"/>
                </a:solidFill>
                <a:latin typeface="Calibri (MS) Bold"/>
                <a:ea typeface="Calibri (MS) Bold"/>
                <a:cs typeface="Calibri (MS) Bold"/>
                <a:sym typeface="Calibri (MS) Bold"/>
              </a:rPr>
              <a:t>Business Insights</a:t>
            </a:r>
            <a:r>
              <a:rPr lang="en-US" sz="3500">
                <a:solidFill>
                  <a:srgbClr val="727272"/>
                </a:solidFill>
                <a:latin typeface="Calibri (MS)"/>
                <a:ea typeface="Calibri (MS)"/>
                <a:cs typeface="Calibri (MS)"/>
                <a:sym typeface="Calibri (MS)"/>
              </a:rPr>
              <a:t> from data</a:t>
            </a:r>
          </a:p>
          <a:p>
            <a:pPr algn="l">
              <a:lnSpc>
                <a:spcPts val="3562"/>
              </a:lnSpc>
            </a:pPr>
            <a:endParaRPr lang="en-US" sz="3500">
              <a:solidFill>
                <a:srgbClr val="727272"/>
              </a:solidFill>
              <a:latin typeface="Calibri (MS)"/>
              <a:ea typeface="Calibri (MS)"/>
              <a:cs typeface="Calibri (MS)"/>
              <a:sym typeface="Calibri (MS)"/>
            </a:endParaRPr>
          </a:p>
          <a:p>
            <a:pPr algn="l">
              <a:lnSpc>
                <a:spcPts val="3562"/>
              </a:lnSpc>
            </a:pPr>
            <a:r>
              <a:rPr lang="en-US" sz="3500">
                <a:solidFill>
                  <a:srgbClr val="727272"/>
                </a:solidFill>
                <a:latin typeface="Calibri (MS)"/>
                <a:ea typeface="Calibri (MS)"/>
                <a:cs typeface="Calibri (MS)"/>
                <a:sym typeface="Calibri (MS)"/>
              </a:rPr>
              <a:t>  Gained skills in </a:t>
            </a:r>
            <a:r>
              <a:rPr lang="en-US" sz="3500" b="1">
                <a:solidFill>
                  <a:srgbClr val="727272"/>
                </a:solidFill>
                <a:latin typeface="Calibri (MS) Bold"/>
                <a:ea typeface="Calibri (MS) Bold"/>
                <a:cs typeface="Calibri (MS) Bold"/>
                <a:sym typeface="Calibri (MS) Bold"/>
              </a:rPr>
              <a:t>MySQL implementation &amp; analysis</a:t>
            </a:r>
          </a:p>
        </p:txBody>
      </p:sp>
      <p:grpSp>
        <p:nvGrpSpPr>
          <p:cNvPr id="8" name="Group 8"/>
          <p:cNvGrpSpPr/>
          <p:nvPr/>
        </p:nvGrpSpPr>
        <p:grpSpPr>
          <a:xfrm>
            <a:off x="987475" y="2543175"/>
            <a:ext cx="16313051" cy="6392911"/>
            <a:chOff x="0" y="0"/>
            <a:chExt cx="21750735" cy="8523882"/>
          </a:xfrm>
        </p:grpSpPr>
        <p:sp>
          <p:nvSpPr>
            <p:cNvPr id="9" name="Freeform 9"/>
            <p:cNvSpPr/>
            <p:nvPr/>
          </p:nvSpPr>
          <p:spPr>
            <a:xfrm>
              <a:off x="0" y="0"/>
              <a:ext cx="21750782" cy="8523859"/>
            </a:xfrm>
            <a:custGeom>
              <a:avLst/>
              <a:gdLst/>
              <a:ahLst/>
              <a:cxnLst/>
              <a:rect l="l" t="t" r="r" b="b"/>
              <a:pathLst>
                <a:path w="21750782" h="8523859">
                  <a:moveTo>
                    <a:pt x="0" y="80264"/>
                  </a:moveTo>
                  <a:cubicBezTo>
                    <a:pt x="0" y="35941"/>
                    <a:pt x="35941" y="0"/>
                    <a:pt x="80391" y="0"/>
                  </a:cubicBezTo>
                  <a:lnTo>
                    <a:pt x="21670390" y="0"/>
                  </a:lnTo>
                  <a:lnTo>
                    <a:pt x="21670390" y="6350"/>
                  </a:lnTo>
                  <a:lnTo>
                    <a:pt x="21670390" y="0"/>
                  </a:lnTo>
                  <a:cubicBezTo>
                    <a:pt x="21714840" y="0"/>
                    <a:pt x="21750782" y="35941"/>
                    <a:pt x="21750782" y="80264"/>
                  </a:cubicBezTo>
                  <a:lnTo>
                    <a:pt x="21744432" y="80264"/>
                  </a:lnTo>
                  <a:lnTo>
                    <a:pt x="21750782" y="80264"/>
                  </a:lnTo>
                  <a:lnTo>
                    <a:pt x="21750782" y="8443595"/>
                  </a:lnTo>
                  <a:lnTo>
                    <a:pt x="21744432" y="8443595"/>
                  </a:lnTo>
                  <a:lnTo>
                    <a:pt x="21750782" y="8443595"/>
                  </a:lnTo>
                  <a:cubicBezTo>
                    <a:pt x="21750782" y="8487918"/>
                    <a:pt x="21714840" y="8523859"/>
                    <a:pt x="21670390" y="8523859"/>
                  </a:cubicBezTo>
                  <a:lnTo>
                    <a:pt x="21670390" y="8517509"/>
                  </a:lnTo>
                  <a:lnTo>
                    <a:pt x="21670390" y="8523859"/>
                  </a:lnTo>
                  <a:lnTo>
                    <a:pt x="80391" y="8523859"/>
                  </a:lnTo>
                  <a:lnTo>
                    <a:pt x="80391" y="8517509"/>
                  </a:lnTo>
                  <a:lnTo>
                    <a:pt x="80391" y="8523859"/>
                  </a:lnTo>
                  <a:cubicBezTo>
                    <a:pt x="35941" y="8523859"/>
                    <a:pt x="0" y="8487918"/>
                    <a:pt x="0" y="8443595"/>
                  </a:cubicBezTo>
                  <a:lnTo>
                    <a:pt x="0" y="80264"/>
                  </a:lnTo>
                  <a:lnTo>
                    <a:pt x="6350" y="80264"/>
                  </a:lnTo>
                  <a:lnTo>
                    <a:pt x="0" y="80264"/>
                  </a:lnTo>
                  <a:moveTo>
                    <a:pt x="12700" y="80264"/>
                  </a:moveTo>
                  <a:lnTo>
                    <a:pt x="12700" y="8443595"/>
                  </a:lnTo>
                  <a:lnTo>
                    <a:pt x="6350" y="8443595"/>
                  </a:lnTo>
                  <a:lnTo>
                    <a:pt x="12700" y="8443595"/>
                  </a:lnTo>
                  <a:cubicBezTo>
                    <a:pt x="12700" y="8480933"/>
                    <a:pt x="43053" y="8511159"/>
                    <a:pt x="80391" y="8511159"/>
                  </a:cubicBezTo>
                  <a:lnTo>
                    <a:pt x="21670390" y="8511159"/>
                  </a:lnTo>
                  <a:cubicBezTo>
                    <a:pt x="21707729" y="8511159"/>
                    <a:pt x="21738082" y="8480933"/>
                    <a:pt x="21738082" y="8443595"/>
                  </a:cubicBezTo>
                  <a:lnTo>
                    <a:pt x="21738082" y="80264"/>
                  </a:lnTo>
                  <a:cubicBezTo>
                    <a:pt x="21738082" y="42926"/>
                    <a:pt x="21707729" y="12700"/>
                    <a:pt x="21670390" y="12700"/>
                  </a:cubicBezTo>
                  <a:lnTo>
                    <a:pt x="80391" y="12700"/>
                  </a:lnTo>
                  <a:lnTo>
                    <a:pt x="80391" y="6350"/>
                  </a:lnTo>
                  <a:lnTo>
                    <a:pt x="80391" y="12700"/>
                  </a:lnTo>
                  <a:cubicBezTo>
                    <a:pt x="43053" y="12700"/>
                    <a:pt x="12700" y="42926"/>
                    <a:pt x="12700" y="80264"/>
                  </a:cubicBezTo>
                  <a:close/>
                </a:path>
              </a:pathLst>
            </a:custGeom>
            <a:solidFill>
              <a:srgbClr val="FFFFFF">
                <a:alpha val="5490"/>
              </a:srgbClr>
            </a:solidFill>
          </p:spPr>
        </p:sp>
      </p:grpSp>
      <p:grpSp>
        <p:nvGrpSpPr>
          <p:cNvPr id="10" name="Group 10"/>
          <p:cNvGrpSpPr>
            <a:grpSpLocks noChangeAspect="1"/>
          </p:cNvGrpSpPr>
          <p:nvPr/>
        </p:nvGrpSpPr>
        <p:grpSpPr>
          <a:xfrm>
            <a:off x="17133382" y="404231"/>
            <a:ext cx="883968" cy="883967"/>
            <a:chOff x="0" y="0"/>
            <a:chExt cx="1178623" cy="1178623"/>
          </a:xfrm>
        </p:grpSpPr>
        <p:sp>
          <p:nvSpPr>
            <p:cNvPr id="11" name="Freeform 11"/>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92238" y="1317575"/>
            <a:ext cx="14415344" cy="924074"/>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Conclusion</a:t>
            </a:r>
          </a:p>
        </p:txBody>
      </p:sp>
      <p:grpSp>
        <p:nvGrpSpPr>
          <p:cNvPr id="7" name="Group 7"/>
          <p:cNvGrpSpPr/>
          <p:nvPr/>
        </p:nvGrpSpPr>
        <p:grpSpPr>
          <a:xfrm>
            <a:off x="987475" y="2543175"/>
            <a:ext cx="16313051" cy="6392911"/>
            <a:chOff x="0" y="0"/>
            <a:chExt cx="21750735" cy="8523882"/>
          </a:xfrm>
        </p:grpSpPr>
        <p:sp>
          <p:nvSpPr>
            <p:cNvPr id="8" name="Freeform 8"/>
            <p:cNvSpPr/>
            <p:nvPr/>
          </p:nvSpPr>
          <p:spPr>
            <a:xfrm>
              <a:off x="0" y="0"/>
              <a:ext cx="21750782" cy="8523859"/>
            </a:xfrm>
            <a:custGeom>
              <a:avLst/>
              <a:gdLst/>
              <a:ahLst/>
              <a:cxnLst/>
              <a:rect l="l" t="t" r="r" b="b"/>
              <a:pathLst>
                <a:path w="21750782" h="8523859">
                  <a:moveTo>
                    <a:pt x="0" y="80264"/>
                  </a:moveTo>
                  <a:cubicBezTo>
                    <a:pt x="0" y="35941"/>
                    <a:pt x="35941" y="0"/>
                    <a:pt x="80391" y="0"/>
                  </a:cubicBezTo>
                  <a:lnTo>
                    <a:pt x="21670390" y="0"/>
                  </a:lnTo>
                  <a:lnTo>
                    <a:pt x="21670390" y="6350"/>
                  </a:lnTo>
                  <a:lnTo>
                    <a:pt x="21670390" y="0"/>
                  </a:lnTo>
                  <a:cubicBezTo>
                    <a:pt x="21714840" y="0"/>
                    <a:pt x="21750782" y="35941"/>
                    <a:pt x="21750782" y="80264"/>
                  </a:cubicBezTo>
                  <a:lnTo>
                    <a:pt x="21744432" y="80264"/>
                  </a:lnTo>
                  <a:lnTo>
                    <a:pt x="21750782" y="80264"/>
                  </a:lnTo>
                  <a:lnTo>
                    <a:pt x="21750782" y="8443595"/>
                  </a:lnTo>
                  <a:lnTo>
                    <a:pt x="21744432" y="8443595"/>
                  </a:lnTo>
                  <a:lnTo>
                    <a:pt x="21750782" y="8443595"/>
                  </a:lnTo>
                  <a:cubicBezTo>
                    <a:pt x="21750782" y="8487918"/>
                    <a:pt x="21714840" y="8523859"/>
                    <a:pt x="21670390" y="8523859"/>
                  </a:cubicBezTo>
                  <a:lnTo>
                    <a:pt x="21670390" y="8517509"/>
                  </a:lnTo>
                  <a:lnTo>
                    <a:pt x="21670390" y="8523859"/>
                  </a:lnTo>
                  <a:lnTo>
                    <a:pt x="80391" y="8523859"/>
                  </a:lnTo>
                  <a:lnTo>
                    <a:pt x="80391" y="8517509"/>
                  </a:lnTo>
                  <a:lnTo>
                    <a:pt x="80391" y="8523859"/>
                  </a:lnTo>
                  <a:cubicBezTo>
                    <a:pt x="35941" y="8523859"/>
                    <a:pt x="0" y="8487918"/>
                    <a:pt x="0" y="8443595"/>
                  </a:cubicBezTo>
                  <a:lnTo>
                    <a:pt x="0" y="80264"/>
                  </a:lnTo>
                  <a:lnTo>
                    <a:pt x="6350" y="80264"/>
                  </a:lnTo>
                  <a:lnTo>
                    <a:pt x="0" y="80264"/>
                  </a:lnTo>
                  <a:moveTo>
                    <a:pt x="12700" y="80264"/>
                  </a:moveTo>
                  <a:lnTo>
                    <a:pt x="12700" y="8443595"/>
                  </a:lnTo>
                  <a:lnTo>
                    <a:pt x="6350" y="8443595"/>
                  </a:lnTo>
                  <a:lnTo>
                    <a:pt x="12700" y="8443595"/>
                  </a:lnTo>
                  <a:cubicBezTo>
                    <a:pt x="12700" y="8480933"/>
                    <a:pt x="43053" y="8511159"/>
                    <a:pt x="80391" y="8511159"/>
                  </a:cubicBezTo>
                  <a:lnTo>
                    <a:pt x="21670390" y="8511159"/>
                  </a:lnTo>
                  <a:cubicBezTo>
                    <a:pt x="21707729" y="8511159"/>
                    <a:pt x="21738082" y="8480933"/>
                    <a:pt x="21738082" y="8443595"/>
                  </a:cubicBezTo>
                  <a:lnTo>
                    <a:pt x="21738082" y="80264"/>
                  </a:lnTo>
                  <a:cubicBezTo>
                    <a:pt x="21738082" y="42926"/>
                    <a:pt x="21707729" y="12700"/>
                    <a:pt x="21670390" y="12700"/>
                  </a:cubicBezTo>
                  <a:lnTo>
                    <a:pt x="80391" y="12700"/>
                  </a:lnTo>
                  <a:lnTo>
                    <a:pt x="80391" y="6350"/>
                  </a:lnTo>
                  <a:lnTo>
                    <a:pt x="80391" y="12700"/>
                  </a:lnTo>
                  <a:cubicBezTo>
                    <a:pt x="43053" y="12700"/>
                    <a:pt x="12700" y="42926"/>
                    <a:pt x="12700" y="80264"/>
                  </a:cubicBezTo>
                  <a:close/>
                </a:path>
              </a:pathLst>
            </a:custGeom>
            <a:solidFill>
              <a:srgbClr val="FFFFFF">
                <a:alpha val="5490"/>
              </a:srgbClr>
            </a:solidFill>
          </p:spPr>
        </p:sp>
      </p:grpSp>
      <p:grpSp>
        <p:nvGrpSpPr>
          <p:cNvPr id="9" name="Group 9"/>
          <p:cNvGrpSpPr>
            <a:grpSpLocks noChangeAspect="1"/>
          </p:cNvGrpSpPr>
          <p:nvPr/>
        </p:nvGrpSpPr>
        <p:grpSpPr>
          <a:xfrm>
            <a:off x="17133382" y="404231"/>
            <a:ext cx="883968" cy="883967"/>
            <a:chOff x="0" y="0"/>
            <a:chExt cx="1178623" cy="1178623"/>
          </a:xfrm>
        </p:grpSpPr>
        <p:sp>
          <p:nvSpPr>
            <p:cNvPr id="10" name="Freeform 10"/>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grpSp>
        <p:nvGrpSpPr>
          <p:cNvPr id="11" name="Group 11"/>
          <p:cNvGrpSpPr/>
          <p:nvPr/>
        </p:nvGrpSpPr>
        <p:grpSpPr>
          <a:xfrm>
            <a:off x="1271839" y="2921104"/>
            <a:ext cx="16303528" cy="2808461"/>
            <a:chOff x="0" y="0"/>
            <a:chExt cx="21738037" cy="3744615"/>
          </a:xfrm>
        </p:grpSpPr>
        <p:sp>
          <p:nvSpPr>
            <p:cNvPr id="12" name="Freeform 12"/>
            <p:cNvSpPr/>
            <p:nvPr/>
          </p:nvSpPr>
          <p:spPr>
            <a:xfrm>
              <a:off x="0" y="0"/>
              <a:ext cx="21738037" cy="3744615"/>
            </a:xfrm>
            <a:custGeom>
              <a:avLst/>
              <a:gdLst/>
              <a:ahLst/>
              <a:cxnLst/>
              <a:rect l="l" t="t" r="r" b="b"/>
              <a:pathLst>
                <a:path w="21738037" h="3744615">
                  <a:moveTo>
                    <a:pt x="0" y="0"/>
                  </a:moveTo>
                  <a:lnTo>
                    <a:pt x="21738037" y="0"/>
                  </a:lnTo>
                  <a:lnTo>
                    <a:pt x="21738037" y="3744615"/>
                  </a:lnTo>
                  <a:lnTo>
                    <a:pt x="0" y="3744615"/>
                  </a:lnTo>
                  <a:close/>
                </a:path>
              </a:pathLst>
            </a:custGeom>
            <a:solidFill>
              <a:srgbClr val="000000">
                <a:alpha val="0"/>
              </a:srgbClr>
            </a:solidFill>
          </p:spPr>
        </p:sp>
        <p:sp>
          <p:nvSpPr>
            <p:cNvPr id="13" name="TextBox 13"/>
            <p:cNvSpPr txBox="1"/>
            <p:nvPr/>
          </p:nvSpPr>
          <p:spPr>
            <a:xfrm>
              <a:off x="0" y="-76200"/>
              <a:ext cx="21738037" cy="3820815"/>
            </a:xfrm>
            <a:prstGeom prst="rect">
              <a:avLst/>
            </a:prstGeom>
          </p:spPr>
          <p:txBody>
            <a:bodyPr lIns="0" tIns="0" rIns="0" bIns="0" rtlCol="0" anchor="ctr"/>
            <a:lstStyle/>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Efficient management of banking operations using SQL</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Demonstrated complete </a:t>
              </a:r>
              <a:r>
                <a:rPr lang="en-US" sz="3500" b="1">
                  <a:solidFill>
                    <a:srgbClr val="727272"/>
                  </a:solidFill>
                  <a:latin typeface="Calibri (MS) Bold"/>
                  <a:ea typeface="Calibri (MS) Bold"/>
                  <a:cs typeface="Calibri (MS) Bold"/>
                  <a:sym typeface="Calibri (MS) Bold"/>
                </a:rPr>
                <a:t>CRUD</a:t>
              </a:r>
              <a:r>
                <a:rPr lang="en-US" sz="3500">
                  <a:solidFill>
                    <a:srgbClr val="727272"/>
                  </a:solidFill>
                  <a:latin typeface="Calibri (MS)"/>
                  <a:ea typeface="Calibri (MS)"/>
                  <a:cs typeface="Calibri (MS)"/>
                  <a:sym typeface="Calibri (MS)"/>
                </a:rPr>
                <a:t> and </a:t>
              </a:r>
              <a:r>
                <a:rPr lang="en-US" sz="3500" b="1">
                  <a:solidFill>
                    <a:srgbClr val="727272"/>
                  </a:solidFill>
                  <a:latin typeface="Calibri (MS) Bold"/>
                  <a:ea typeface="Calibri (MS) Bold"/>
                  <a:cs typeface="Calibri (MS) Bold"/>
                  <a:sym typeface="Calibri (MS) Bold"/>
                </a:rPr>
                <a:t>analytical capabilities</a:t>
              </a:r>
            </a:p>
            <a:p>
              <a:pPr marL="527844" lvl="1" indent="-263922" algn="l">
                <a:lnSpc>
                  <a:spcPts val="4200"/>
                </a:lnSpc>
              </a:pPr>
              <a:endParaRPr lang="en-US" sz="3500" b="1">
                <a:solidFill>
                  <a:srgbClr val="727272"/>
                </a:solidFill>
                <a:latin typeface="Calibri (MS) Bold"/>
                <a:ea typeface="Calibri (MS) Bold"/>
                <a:cs typeface="Calibri (MS) Bold"/>
                <a:sym typeface="Calibri (MS) Bold"/>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Scalable for real-world applications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grpSp>
        <p:nvGrpSpPr>
          <p:cNvPr id="6" name="Group 6"/>
          <p:cNvGrpSpPr/>
          <p:nvPr/>
        </p:nvGrpSpPr>
        <p:grpSpPr>
          <a:xfrm>
            <a:off x="987475" y="2543175"/>
            <a:ext cx="16313051" cy="6392911"/>
            <a:chOff x="0" y="0"/>
            <a:chExt cx="21750735" cy="8523882"/>
          </a:xfrm>
        </p:grpSpPr>
        <p:sp>
          <p:nvSpPr>
            <p:cNvPr id="7" name="Freeform 7"/>
            <p:cNvSpPr/>
            <p:nvPr/>
          </p:nvSpPr>
          <p:spPr>
            <a:xfrm>
              <a:off x="0" y="0"/>
              <a:ext cx="21750782" cy="8523859"/>
            </a:xfrm>
            <a:custGeom>
              <a:avLst/>
              <a:gdLst/>
              <a:ahLst/>
              <a:cxnLst/>
              <a:rect l="l" t="t" r="r" b="b"/>
              <a:pathLst>
                <a:path w="21750782" h="8523859">
                  <a:moveTo>
                    <a:pt x="0" y="80264"/>
                  </a:moveTo>
                  <a:cubicBezTo>
                    <a:pt x="0" y="35941"/>
                    <a:pt x="35941" y="0"/>
                    <a:pt x="80391" y="0"/>
                  </a:cubicBezTo>
                  <a:lnTo>
                    <a:pt x="21670390" y="0"/>
                  </a:lnTo>
                  <a:lnTo>
                    <a:pt x="21670390" y="6350"/>
                  </a:lnTo>
                  <a:lnTo>
                    <a:pt x="21670390" y="0"/>
                  </a:lnTo>
                  <a:cubicBezTo>
                    <a:pt x="21714840" y="0"/>
                    <a:pt x="21750782" y="35941"/>
                    <a:pt x="21750782" y="80264"/>
                  </a:cubicBezTo>
                  <a:lnTo>
                    <a:pt x="21744432" y="80264"/>
                  </a:lnTo>
                  <a:lnTo>
                    <a:pt x="21750782" y="80264"/>
                  </a:lnTo>
                  <a:lnTo>
                    <a:pt x="21750782" y="8443595"/>
                  </a:lnTo>
                  <a:lnTo>
                    <a:pt x="21744432" y="8443595"/>
                  </a:lnTo>
                  <a:lnTo>
                    <a:pt x="21750782" y="8443595"/>
                  </a:lnTo>
                  <a:cubicBezTo>
                    <a:pt x="21750782" y="8487918"/>
                    <a:pt x="21714840" y="8523859"/>
                    <a:pt x="21670390" y="8523859"/>
                  </a:cubicBezTo>
                  <a:lnTo>
                    <a:pt x="21670390" y="8517509"/>
                  </a:lnTo>
                  <a:lnTo>
                    <a:pt x="21670390" y="8523859"/>
                  </a:lnTo>
                  <a:lnTo>
                    <a:pt x="80391" y="8523859"/>
                  </a:lnTo>
                  <a:lnTo>
                    <a:pt x="80391" y="8517509"/>
                  </a:lnTo>
                  <a:lnTo>
                    <a:pt x="80391" y="8523859"/>
                  </a:lnTo>
                  <a:cubicBezTo>
                    <a:pt x="35941" y="8523859"/>
                    <a:pt x="0" y="8487918"/>
                    <a:pt x="0" y="8443595"/>
                  </a:cubicBezTo>
                  <a:lnTo>
                    <a:pt x="0" y="80264"/>
                  </a:lnTo>
                  <a:lnTo>
                    <a:pt x="6350" y="80264"/>
                  </a:lnTo>
                  <a:lnTo>
                    <a:pt x="0" y="80264"/>
                  </a:lnTo>
                  <a:moveTo>
                    <a:pt x="12700" y="80264"/>
                  </a:moveTo>
                  <a:lnTo>
                    <a:pt x="12700" y="8443595"/>
                  </a:lnTo>
                  <a:lnTo>
                    <a:pt x="6350" y="8443595"/>
                  </a:lnTo>
                  <a:lnTo>
                    <a:pt x="12700" y="8443595"/>
                  </a:lnTo>
                  <a:cubicBezTo>
                    <a:pt x="12700" y="8480933"/>
                    <a:pt x="43053" y="8511159"/>
                    <a:pt x="80391" y="8511159"/>
                  </a:cubicBezTo>
                  <a:lnTo>
                    <a:pt x="21670390" y="8511159"/>
                  </a:lnTo>
                  <a:cubicBezTo>
                    <a:pt x="21707729" y="8511159"/>
                    <a:pt x="21738082" y="8480933"/>
                    <a:pt x="21738082" y="8443595"/>
                  </a:cubicBezTo>
                  <a:lnTo>
                    <a:pt x="21738082" y="80264"/>
                  </a:lnTo>
                  <a:cubicBezTo>
                    <a:pt x="21738082" y="42926"/>
                    <a:pt x="21707729" y="12700"/>
                    <a:pt x="21670390" y="12700"/>
                  </a:cubicBezTo>
                  <a:lnTo>
                    <a:pt x="80391" y="12700"/>
                  </a:lnTo>
                  <a:lnTo>
                    <a:pt x="80391" y="6350"/>
                  </a:lnTo>
                  <a:lnTo>
                    <a:pt x="80391" y="12700"/>
                  </a:lnTo>
                  <a:cubicBezTo>
                    <a:pt x="43053" y="12700"/>
                    <a:pt x="12700" y="42926"/>
                    <a:pt x="12700" y="80264"/>
                  </a:cubicBezTo>
                  <a:close/>
                </a:path>
              </a:pathLst>
            </a:custGeom>
            <a:solidFill>
              <a:srgbClr val="FFFFFF">
                <a:alpha val="5490"/>
              </a:srgbClr>
            </a:solidFill>
          </p:spPr>
        </p:sp>
      </p:grpSp>
      <p:grpSp>
        <p:nvGrpSpPr>
          <p:cNvPr id="8" name="Group 8"/>
          <p:cNvGrpSpPr>
            <a:grpSpLocks noChangeAspect="1"/>
          </p:cNvGrpSpPr>
          <p:nvPr/>
        </p:nvGrpSpPr>
        <p:grpSpPr>
          <a:xfrm>
            <a:off x="17133382" y="404231"/>
            <a:ext cx="883968" cy="883967"/>
            <a:chOff x="0" y="0"/>
            <a:chExt cx="1178623" cy="1178623"/>
          </a:xfrm>
        </p:grpSpPr>
        <p:sp>
          <p:nvSpPr>
            <p:cNvPr id="9" name="Freeform 9"/>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sp>
        <p:nvSpPr>
          <p:cNvPr id="10" name="TextBox 10"/>
          <p:cNvSpPr txBox="1"/>
          <p:nvPr/>
        </p:nvSpPr>
        <p:spPr>
          <a:xfrm>
            <a:off x="7106230" y="4551640"/>
            <a:ext cx="8961120" cy="1726272"/>
          </a:xfrm>
          <a:prstGeom prst="rect">
            <a:avLst/>
          </a:prstGeom>
        </p:spPr>
        <p:txBody>
          <a:bodyPr lIns="0" tIns="0" rIns="0" bIns="0" rtlCol="0" anchor="t">
            <a:spAutoFit/>
          </a:bodyPr>
          <a:lstStyle/>
          <a:p>
            <a:pPr algn="l">
              <a:lnSpc>
                <a:spcPts val="6600"/>
              </a:lnSpc>
            </a:pPr>
            <a:r>
              <a:rPr lang="en-US" sz="5500" b="1" spc="-33">
                <a:solidFill>
                  <a:srgbClr val="B0CA1F"/>
                </a:solidFill>
                <a:latin typeface="TT Rounds Condensed Bold"/>
                <a:ea typeface="TT Rounds Condensed Bold"/>
                <a:cs typeface="TT Rounds Condensed Bold"/>
                <a:sym typeface="TT Rounds Condensed Bold"/>
              </a:rPr>
              <a:t>Thank You </a:t>
            </a:r>
          </a:p>
          <a:p>
            <a:pPr algn="l">
              <a:lnSpc>
                <a:spcPts val="6600"/>
              </a:lnSpc>
            </a:pPr>
            <a:r>
              <a:rPr lang="en-US" sz="5500" i="1" spc="-33">
                <a:solidFill>
                  <a:srgbClr val="727272"/>
                </a:solidFill>
                <a:latin typeface="TT Rounds Condensed Italics"/>
                <a:ea typeface="TT Rounds Condensed Italics"/>
                <a:cs typeface="TT Rounds Condensed Italics"/>
                <a:sym typeface="TT Rounds Condensed Italics"/>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92238" y="1317575"/>
            <a:ext cx="14415344" cy="924074"/>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Introduction</a:t>
            </a:r>
          </a:p>
        </p:txBody>
      </p:sp>
      <p:grpSp>
        <p:nvGrpSpPr>
          <p:cNvPr id="7" name="Group 7"/>
          <p:cNvGrpSpPr/>
          <p:nvPr/>
        </p:nvGrpSpPr>
        <p:grpSpPr>
          <a:xfrm>
            <a:off x="987475" y="2543175"/>
            <a:ext cx="16313051" cy="6392911"/>
            <a:chOff x="0" y="0"/>
            <a:chExt cx="21750735" cy="8523882"/>
          </a:xfrm>
        </p:grpSpPr>
        <p:sp>
          <p:nvSpPr>
            <p:cNvPr id="8" name="Freeform 8"/>
            <p:cNvSpPr/>
            <p:nvPr/>
          </p:nvSpPr>
          <p:spPr>
            <a:xfrm>
              <a:off x="0" y="0"/>
              <a:ext cx="21750782" cy="8523859"/>
            </a:xfrm>
            <a:custGeom>
              <a:avLst/>
              <a:gdLst/>
              <a:ahLst/>
              <a:cxnLst/>
              <a:rect l="l" t="t" r="r" b="b"/>
              <a:pathLst>
                <a:path w="21750782" h="8523859">
                  <a:moveTo>
                    <a:pt x="0" y="80264"/>
                  </a:moveTo>
                  <a:cubicBezTo>
                    <a:pt x="0" y="35941"/>
                    <a:pt x="35941" y="0"/>
                    <a:pt x="80391" y="0"/>
                  </a:cubicBezTo>
                  <a:lnTo>
                    <a:pt x="21670390" y="0"/>
                  </a:lnTo>
                  <a:lnTo>
                    <a:pt x="21670390" y="6350"/>
                  </a:lnTo>
                  <a:lnTo>
                    <a:pt x="21670390" y="0"/>
                  </a:lnTo>
                  <a:cubicBezTo>
                    <a:pt x="21714840" y="0"/>
                    <a:pt x="21750782" y="35941"/>
                    <a:pt x="21750782" y="80264"/>
                  </a:cubicBezTo>
                  <a:lnTo>
                    <a:pt x="21744432" y="80264"/>
                  </a:lnTo>
                  <a:lnTo>
                    <a:pt x="21750782" y="80264"/>
                  </a:lnTo>
                  <a:lnTo>
                    <a:pt x="21750782" y="8443595"/>
                  </a:lnTo>
                  <a:lnTo>
                    <a:pt x="21744432" y="8443595"/>
                  </a:lnTo>
                  <a:lnTo>
                    <a:pt x="21750782" y="8443595"/>
                  </a:lnTo>
                  <a:cubicBezTo>
                    <a:pt x="21750782" y="8487918"/>
                    <a:pt x="21714840" y="8523859"/>
                    <a:pt x="21670390" y="8523859"/>
                  </a:cubicBezTo>
                  <a:lnTo>
                    <a:pt x="21670390" y="8517509"/>
                  </a:lnTo>
                  <a:lnTo>
                    <a:pt x="21670390" y="8523859"/>
                  </a:lnTo>
                  <a:lnTo>
                    <a:pt x="80391" y="8523859"/>
                  </a:lnTo>
                  <a:lnTo>
                    <a:pt x="80391" y="8517509"/>
                  </a:lnTo>
                  <a:lnTo>
                    <a:pt x="80391" y="8523859"/>
                  </a:lnTo>
                  <a:cubicBezTo>
                    <a:pt x="35941" y="8523859"/>
                    <a:pt x="0" y="8487918"/>
                    <a:pt x="0" y="8443595"/>
                  </a:cubicBezTo>
                  <a:lnTo>
                    <a:pt x="0" y="80264"/>
                  </a:lnTo>
                  <a:lnTo>
                    <a:pt x="6350" y="80264"/>
                  </a:lnTo>
                  <a:lnTo>
                    <a:pt x="0" y="80264"/>
                  </a:lnTo>
                  <a:moveTo>
                    <a:pt x="12700" y="80264"/>
                  </a:moveTo>
                  <a:lnTo>
                    <a:pt x="12700" y="8443595"/>
                  </a:lnTo>
                  <a:lnTo>
                    <a:pt x="6350" y="8443595"/>
                  </a:lnTo>
                  <a:lnTo>
                    <a:pt x="12700" y="8443595"/>
                  </a:lnTo>
                  <a:cubicBezTo>
                    <a:pt x="12700" y="8480933"/>
                    <a:pt x="43053" y="8511159"/>
                    <a:pt x="80391" y="8511159"/>
                  </a:cubicBezTo>
                  <a:lnTo>
                    <a:pt x="21670390" y="8511159"/>
                  </a:lnTo>
                  <a:cubicBezTo>
                    <a:pt x="21707729" y="8511159"/>
                    <a:pt x="21738082" y="8480933"/>
                    <a:pt x="21738082" y="8443595"/>
                  </a:cubicBezTo>
                  <a:lnTo>
                    <a:pt x="21738082" y="80264"/>
                  </a:lnTo>
                  <a:cubicBezTo>
                    <a:pt x="21738082" y="42926"/>
                    <a:pt x="21707729" y="12700"/>
                    <a:pt x="21670390" y="12700"/>
                  </a:cubicBezTo>
                  <a:lnTo>
                    <a:pt x="80391" y="12700"/>
                  </a:lnTo>
                  <a:lnTo>
                    <a:pt x="80391" y="6350"/>
                  </a:lnTo>
                  <a:lnTo>
                    <a:pt x="80391" y="12700"/>
                  </a:lnTo>
                  <a:cubicBezTo>
                    <a:pt x="43053" y="12700"/>
                    <a:pt x="12700" y="42926"/>
                    <a:pt x="12700" y="80264"/>
                  </a:cubicBezTo>
                  <a:close/>
                </a:path>
              </a:pathLst>
            </a:custGeom>
            <a:solidFill>
              <a:srgbClr val="FFFFFF">
                <a:alpha val="5490"/>
              </a:srgbClr>
            </a:solidFill>
          </p:spPr>
        </p:sp>
      </p:grpSp>
      <p:grpSp>
        <p:nvGrpSpPr>
          <p:cNvPr id="9" name="Group 9"/>
          <p:cNvGrpSpPr>
            <a:grpSpLocks noChangeAspect="1"/>
          </p:cNvGrpSpPr>
          <p:nvPr/>
        </p:nvGrpSpPr>
        <p:grpSpPr>
          <a:xfrm>
            <a:off x="17133382" y="404231"/>
            <a:ext cx="883968" cy="883967"/>
            <a:chOff x="0" y="0"/>
            <a:chExt cx="1178623" cy="1178623"/>
          </a:xfrm>
        </p:grpSpPr>
        <p:sp>
          <p:nvSpPr>
            <p:cNvPr id="10" name="Freeform 10"/>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sp>
        <p:nvSpPr>
          <p:cNvPr id="11" name="TextBox 11"/>
          <p:cNvSpPr txBox="1"/>
          <p:nvPr/>
        </p:nvSpPr>
        <p:spPr>
          <a:xfrm>
            <a:off x="1518479" y="2778205"/>
            <a:ext cx="15665223" cy="5486266"/>
          </a:xfrm>
          <a:prstGeom prst="rect">
            <a:avLst/>
          </a:prstGeom>
        </p:spPr>
        <p:txBody>
          <a:bodyPr lIns="0" tIns="0" rIns="0" bIns="0" rtlCol="0" anchor="t">
            <a:spAutoFit/>
          </a:bodyPr>
          <a:lstStyle/>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A </a:t>
            </a:r>
            <a:r>
              <a:rPr lang="en-US" sz="3500" b="1">
                <a:solidFill>
                  <a:srgbClr val="727272"/>
                </a:solidFill>
                <a:latin typeface="Calibri (MS) Bold"/>
                <a:ea typeface="Calibri (MS) Bold"/>
                <a:cs typeface="Calibri (MS) Bold"/>
                <a:sym typeface="Calibri (MS) Bold"/>
              </a:rPr>
              <a:t>Banking System</a:t>
            </a:r>
            <a:r>
              <a:rPr lang="en-US" sz="3500">
                <a:solidFill>
                  <a:srgbClr val="727272"/>
                </a:solidFill>
                <a:latin typeface="Calibri (MS)"/>
                <a:ea typeface="Calibri (MS)"/>
                <a:cs typeface="Calibri (MS)"/>
                <a:sym typeface="Calibri (MS)"/>
              </a:rPr>
              <a:t> database stores and manages details about:</a:t>
            </a:r>
          </a:p>
          <a:p>
            <a:pPr marL="527844" lvl="1" indent="-263922" algn="l">
              <a:lnSpc>
                <a:spcPts val="4200"/>
              </a:lnSpc>
            </a:pPr>
            <a:endParaRPr lang="en-US" sz="3500">
              <a:solidFill>
                <a:srgbClr val="727272"/>
              </a:solidFill>
              <a:latin typeface="Calibri (MS)"/>
              <a:ea typeface="Calibri (MS)"/>
              <a:cs typeface="Calibri (MS)"/>
              <a:sym typeface="Calibri (MS)"/>
            </a:endParaRPr>
          </a:p>
          <a:p>
            <a:pPr marL="1099344" lvl="2" indent="-366448" algn="l">
              <a:lnSpc>
                <a:spcPts val="4200"/>
              </a:lnSpc>
              <a:buFont typeface="Arial"/>
              <a:buChar char="⚬"/>
            </a:pPr>
            <a:r>
              <a:rPr lang="en-US" sz="3500">
                <a:solidFill>
                  <a:srgbClr val="727272"/>
                </a:solidFill>
                <a:latin typeface="Calibri (MS)"/>
                <a:ea typeface="Calibri (MS)"/>
                <a:cs typeface="Calibri (MS)"/>
                <a:sym typeface="Calibri (MS)"/>
              </a:rPr>
              <a:t>Customers</a:t>
            </a:r>
          </a:p>
          <a:p>
            <a:pPr marL="1099344" lvl="2" indent="-366448" algn="l">
              <a:lnSpc>
                <a:spcPts val="4200"/>
              </a:lnSpc>
              <a:buFont typeface="Arial"/>
              <a:buChar char="⚬"/>
            </a:pPr>
            <a:r>
              <a:rPr lang="en-US" sz="3500">
                <a:solidFill>
                  <a:srgbClr val="727272"/>
                </a:solidFill>
                <a:latin typeface="Calibri (MS)"/>
                <a:ea typeface="Calibri (MS)"/>
                <a:cs typeface="Calibri (MS)"/>
                <a:sym typeface="Calibri (MS)"/>
              </a:rPr>
              <a:t>Accounts</a:t>
            </a:r>
          </a:p>
          <a:p>
            <a:pPr marL="1099344" lvl="2" indent="-366448" algn="l">
              <a:lnSpc>
                <a:spcPts val="4200"/>
              </a:lnSpc>
              <a:buFont typeface="Arial"/>
              <a:buChar char="⚬"/>
            </a:pPr>
            <a:r>
              <a:rPr lang="en-US" sz="3500">
                <a:solidFill>
                  <a:srgbClr val="727272"/>
                </a:solidFill>
                <a:latin typeface="Calibri (MS)"/>
                <a:ea typeface="Calibri (MS)"/>
                <a:cs typeface="Calibri (MS)"/>
                <a:sym typeface="Calibri (MS)"/>
              </a:rPr>
              <a:t>Transactions</a:t>
            </a:r>
          </a:p>
          <a:p>
            <a:pPr marL="1099344" lvl="2" indent="-366448" algn="l">
              <a:lnSpc>
                <a:spcPts val="4200"/>
              </a:lnSpc>
              <a:buFont typeface="Arial"/>
              <a:buChar char="⚬"/>
            </a:pPr>
            <a:r>
              <a:rPr lang="en-US" sz="3500">
                <a:solidFill>
                  <a:srgbClr val="727272"/>
                </a:solidFill>
                <a:latin typeface="Calibri (MS)"/>
                <a:ea typeface="Calibri (MS)"/>
                <a:cs typeface="Calibri (MS)"/>
                <a:sym typeface="Calibri (MS)"/>
              </a:rPr>
              <a:t>Employees</a:t>
            </a:r>
          </a:p>
          <a:p>
            <a:pPr marL="1099344" lvl="2" indent="-366448"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It helps in efficient handling of banking operations.</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Designed using </a:t>
            </a:r>
            <a:r>
              <a:rPr lang="en-US" sz="3500" b="1">
                <a:solidFill>
                  <a:srgbClr val="727272"/>
                </a:solidFill>
                <a:latin typeface="Calibri (MS) Bold"/>
                <a:ea typeface="Calibri (MS) Bold"/>
                <a:cs typeface="Calibri (MS) Bold"/>
                <a:sym typeface="Calibri (MS) Bold"/>
              </a:rPr>
              <a:t>MySQL</a:t>
            </a:r>
            <a:r>
              <a:rPr lang="en-US" sz="3500">
                <a:solidFill>
                  <a:srgbClr val="727272"/>
                </a:solidFill>
                <a:latin typeface="Calibri (MS)"/>
                <a:ea typeface="Calibri (MS)"/>
                <a:cs typeface="Calibri (MS)"/>
                <a:sym typeface="Calibri (MS)"/>
              </a:rPr>
              <a:t> with structured relationships.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92238" y="1317575"/>
            <a:ext cx="14415344" cy="924074"/>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Project Objectives</a:t>
            </a:r>
          </a:p>
        </p:txBody>
      </p:sp>
      <p:grpSp>
        <p:nvGrpSpPr>
          <p:cNvPr id="7" name="Group 7"/>
          <p:cNvGrpSpPr/>
          <p:nvPr/>
        </p:nvGrpSpPr>
        <p:grpSpPr>
          <a:xfrm>
            <a:off x="987475" y="2543175"/>
            <a:ext cx="16313051" cy="6392911"/>
            <a:chOff x="0" y="0"/>
            <a:chExt cx="21750735" cy="8523882"/>
          </a:xfrm>
        </p:grpSpPr>
        <p:sp>
          <p:nvSpPr>
            <p:cNvPr id="8" name="Freeform 8"/>
            <p:cNvSpPr/>
            <p:nvPr/>
          </p:nvSpPr>
          <p:spPr>
            <a:xfrm>
              <a:off x="0" y="0"/>
              <a:ext cx="21750782" cy="8523859"/>
            </a:xfrm>
            <a:custGeom>
              <a:avLst/>
              <a:gdLst/>
              <a:ahLst/>
              <a:cxnLst/>
              <a:rect l="l" t="t" r="r" b="b"/>
              <a:pathLst>
                <a:path w="21750782" h="8523859">
                  <a:moveTo>
                    <a:pt x="0" y="80264"/>
                  </a:moveTo>
                  <a:cubicBezTo>
                    <a:pt x="0" y="35941"/>
                    <a:pt x="35941" y="0"/>
                    <a:pt x="80391" y="0"/>
                  </a:cubicBezTo>
                  <a:lnTo>
                    <a:pt x="21670390" y="0"/>
                  </a:lnTo>
                  <a:lnTo>
                    <a:pt x="21670390" y="6350"/>
                  </a:lnTo>
                  <a:lnTo>
                    <a:pt x="21670390" y="0"/>
                  </a:lnTo>
                  <a:cubicBezTo>
                    <a:pt x="21714840" y="0"/>
                    <a:pt x="21750782" y="35941"/>
                    <a:pt x="21750782" y="80264"/>
                  </a:cubicBezTo>
                  <a:lnTo>
                    <a:pt x="21744432" y="80264"/>
                  </a:lnTo>
                  <a:lnTo>
                    <a:pt x="21750782" y="80264"/>
                  </a:lnTo>
                  <a:lnTo>
                    <a:pt x="21750782" y="8443595"/>
                  </a:lnTo>
                  <a:lnTo>
                    <a:pt x="21744432" y="8443595"/>
                  </a:lnTo>
                  <a:lnTo>
                    <a:pt x="21750782" y="8443595"/>
                  </a:lnTo>
                  <a:cubicBezTo>
                    <a:pt x="21750782" y="8487918"/>
                    <a:pt x="21714840" y="8523859"/>
                    <a:pt x="21670390" y="8523859"/>
                  </a:cubicBezTo>
                  <a:lnTo>
                    <a:pt x="21670390" y="8517509"/>
                  </a:lnTo>
                  <a:lnTo>
                    <a:pt x="21670390" y="8523859"/>
                  </a:lnTo>
                  <a:lnTo>
                    <a:pt x="80391" y="8523859"/>
                  </a:lnTo>
                  <a:lnTo>
                    <a:pt x="80391" y="8517509"/>
                  </a:lnTo>
                  <a:lnTo>
                    <a:pt x="80391" y="8523859"/>
                  </a:lnTo>
                  <a:cubicBezTo>
                    <a:pt x="35941" y="8523859"/>
                    <a:pt x="0" y="8487918"/>
                    <a:pt x="0" y="8443595"/>
                  </a:cubicBezTo>
                  <a:lnTo>
                    <a:pt x="0" y="80264"/>
                  </a:lnTo>
                  <a:lnTo>
                    <a:pt x="6350" y="80264"/>
                  </a:lnTo>
                  <a:lnTo>
                    <a:pt x="0" y="80264"/>
                  </a:lnTo>
                  <a:moveTo>
                    <a:pt x="12700" y="80264"/>
                  </a:moveTo>
                  <a:lnTo>
                    <a:pt x="12700" y="8443595"/>
                  </a:lnTo>
                  <a:lnTo>
                    <a:pt x="6350" y="8443595"/>
                  </a:lnTo>
                  <a:lnTo>
                    <a:pt x="12700" y="8443595"/>
                  </a:lnTo>
                  <a:cubicBezTo>
                    <a:pt x="12700" y="8480933"/>
                    <a:pt x="43053" y="8511159"/>
                    <a:pt x="80391" y="8511159"/>
                  </a:cubicBezTo>
                  <a:lnTo>
                    <a:pt x="21670390" y="8511159"/>
                  </a:lnTo>
                  <a:cubicBezTo>
                    <a:pt x="21707729" y="8511159"/>
                    <a:pt x="21738082" y="8480933"/>
                    <a:pt x="21738082" y="8443595"/>
                  </a:cubicBezTo>
                  <a:lnTo>
                    <a:pt x="21738082" y="80264"/>
                  </a:lnTo>
                  <a:cubicBezTo>
                    <a:pt x="21738082" y="42926"/>
                    <a:pt x="21707729" y="12700"/>
                    <a:pt x="21670390" y="12700"/>
                  </a:cubicBezTo>
                  <a:lnTo>
                    <a:pt x="80391" y="12700"/>
                  </a:lnTo>
                  <a:lnTo>
                    <a:pt x="80391" y="6350"/>
                  </a:lnTo>
                  <a:lnTo>
                    <a:pt x="80391" y="12700"/>
                  </a:lnTo>
                  <a:cubicBezTo>
                    <a:pt x="43053" y="12700"/>
                    <a:pt x="12700" y="42926"/>
                    <a:pt x="12700" y="80264"/>
                  </a:cubicBezTo>
                  <a:close/>
                </a:path>
              </a:pathLst>
            </a:custGeom>
            <a:solidFill>
              <a:srgbClr val="FFFFFF">
                <a:alpha val="5490"/>
              </a:srgbClr>
            </a:solidFill>
          </p:spPr>
        </p:sp>
      </p:grpSp>
      <p:grpSp>
        <p:nvGrpSpPr>
          <p:cNvPr id="9" name="Group 9"/>
          <p:cNvGrpSpPr>
            <a:grpSpLocks noChangeAspect="1"/>
          </p:cNvGrpSpPr>
          <p:nvPr/>
        </p:nvGrpSpPr>
        <p:grpSpPr>
          <a:xfrm>
            <a:off x="17133382" y="404231"/>
            <a:ext cx="883968" cy="883967"/>
            <a:chOff x="0" y="0"/>
            <a:chExt cx="1178623" cy="1178623"/>
          </a:xfrm>
        </p:grpSpPr>
        <p:sp>
          <p:nvSpPr>
            <p:cNvPr id="10" name="Freeform 10"/>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sp>
        <p:nvSpPr>
          <p:cNvPr id="11" name="TextBox 11"/>
          <p:cNvSpPr txBox="1"/>
          <p:nvPr/>
        </p:nvSpPr>
        <p:spPr>
          <a:xfrm>
            <a:off x="1518479" y="2778205"/>
            <a:ext cx="15665223" cy="6024875"/>
          </a:xfrm>
          <a:prstGeom prst="rect">
            <a:avLst/>
          </a:prstGeom>
        </p:spPr>
        <p:txBody>
          <a:bodyPr lIns="0" tIns="0" rIns="0" bIns="0" rtlCol="0" anchor="t">
            <a:spAutoFit/>
          </a:bodyPr>
          <a:lstStyle/>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Design a </a:t>
            </a:r>
            <a:r>
              <a:rPr lang="en-US" sz="3500" b="1">
                <a:solidFill>
                  <a:srgbClr val="727272"/>
                </a:solidFill>
                <a:latin typeface="Calibri (MS) Bold"/>
                <a:ea typeface="Calibri (MS) Bold"/>
                <a:cs typeface="Calibri (MS) Bold"/>
                <a:sym typeface="Calibri (MS) Bold"/>
              </a:rPr>
              <a:t>normalized database</a:t>
            </a:r>
            <a:r>
              <a:rPr lang="en-US" sz="3500">
                <a:solidFill>
                  <a:srgbClr val="727272"/>
                </a:solidFill>
                <a:latin typeface="Calibri (MS)"/>
                <a:ea typeface="Calibri (MS)"/>
                <a:cs typeface="Calibri (MS)"/>
                <a:sym typeface="Calibri (MS)"/>
              </a:rPr>
              <a:t> for a banking system.</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Demonstrate </a:t>
            </a:r>
            <a:r>
              <a:rPr lang="en-US" sz="3500" b="1">
                <a:solidFill>
                  <a:srgbClr val="727272"/>
                </a:solidFill>
                <a:latin typeface="Calibri (MS) Bold"/>
                <a:ea typeface="Calibri (MS) Bold"/>
                <a:cs typeface="Calibri (MS) Bold"/>
                <a:sym typeface="Calibri (MS) Bold"/>
              </a:rPr>
              <a:t>SQL operations</a:t>
            </a:r>
            <a:r>
              <a:rPr lang="en-US" sz="3500">
                <a:solidFill>
                  <a:srgbClr val="727272"/>
                </a:solidFill>
                <a:latin typeface="Calibri (MS)"/>
                <a:ea typeface="Calibri (MS)"/>
                <a:cs typeface="Calibri (MS)"/>
                <a:sym typeface="Calibri (MS)"/>
              </a:rPr>
              <a:t>:</a:t>
            </a:r>
          </a:p>
          <a:p>
            <a:pPr marL="527844" lvl="1" indent="-263922" algn="l">
              <a:lnSpc>
                <a:spcPts val="4200"/>
              </a:lnSpc>
            </a:pPr>
            <a:endParaRPr lang="en-US" sz="3500">
              <a:solidFill>
                <a:srgbClr val="727272"/>
              </a:solidFill>
              <a:latin typeface="Calibri (MS)"/>
              <a:ea typeface="Calibri (MS)"/>
              <a:cs typeface="Calibri (MS)"/>
              <a:sym typeface="Calibri (MS)"/>
            </a:endParaRPr>
          </a:p>
          <a:p>
            <a:pPr marL="1099344" lvl="2" indent="-366448" algn="l">
              <a:lnSpc>
                <a:spcPts val="4200"/>
              </a:lnSpc>
              <a:buFont typeface="Arial"/>
              <a:buChar char="⚬"/>
            </a:pPr>
            <a:r>
              <a:rPr lang="en-US" sz="3500">
                <a:solidFill>
                  <a:srgbClr val="727272"/>
                </a:solidFill>
                <a:latin typeface="Calibri (MS)"/>
                <a:ea typeface="Calibri (MS)"/>
                <a:cs typeface="Calibri (MS)"/>
                <a:sym typeface="Calibri (MS)"/>
              </a:rPr>
              <a:t>Data Definition (CREATE)</a:t>
            </a:r>
          </a:p>
          <a:p>
            <a:pPr marL="1099344" lvl="2" indent="-366448" algn="l">
              <a:lnSpc>
                <a:spcPts val="4200"/>
              </a:lnSpc>
              <a:buFont typeface="Arial"/>
              <a:buChar char="⚬"/>
            </a:pPr>
            <a:r>
              <a:rPr lang="en-US" sz="3500">
                <a:solidFill>
                  <a:srgbClr val="727272"/>
                </a:solidFill>
                <a:latin typeface="Calibri (MS)"/>
                <a:ea typeface="Calibri (MS)"/>
                <a:cs typeface="Calibri (MS)"/>
                <a:sym typeface="Calibri (MS)"/>
              </a:rPr>
              <a:t>Data Manipulation (INSERT, UPDATE, DELETE)</a:t>
            </a:r>
          </a:p>
          <a:p>
            <a:pPr marL="1099344" lvl="2" indent="-366448" algn="l">
              <a:lnSpc>
                <a:spcPts val="4200"/>
              </a:lnSpc>
              <a:buFont typeface="Arial"/>
              <a:buChar char="⚬"/>
            </a:pPr>
            <a:r>
              <a:rPr lang="en-US" sz="3500">
                <a:solidFill>
                  <a:srgbClr val="727272"/>
                </a:solidFill>
                <a:latin typeface="Calibri (MS)"/>
                <a:ea typeface="Calibri (MS)"/>
                <a:cs typeface="Calibri (MS)"/>
                <a:sym typeface="Calibri (MS)"/>
              </a:rPr>
              <a:t>Queries (SELECT, JOIN, GROUP BY, HAVING)</a:t>
            </a:r>
          </a:p>
          <a:p>
            <a:pPr marL="1099344" lvl="2" indent="-366448"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Generate </a:t>
            </a:r>
            <a:r>
              <a:rPr lang="en-US" sz="3500" b="1">
                <a:solidFill>
                  <a:srgbClr val="727272"/>
                </a:solidFill>
                <a:latin typeface="Calibri (MS) Bold"/>
                <a:ea typeface="Calibri (MS) Bold"/>
                <a:cs typeface="Calibri (MS) Bold"/>
                <a:sym typeface="Calibri (MS) Bold"/>
              </a:rPr>
              <a:t>business insights</a:t>
            </a:r>
            <a:r>
              <a:rPr lang="en-US" sz="3500">
                <a:solidFill>
                  <a:srgbClr val="727272"/>
                </a:solidFill>
                <a:latin typeface="Calibri (MS)"/>
                <a:ea typeface="Calibri (MS)"/>
                <a:cs typeface="Calibri (MS)"/>
                <a:sym typeface="Calibri (MS)"/>
              </a:rPr>
              <a:t> using SQL queries and functions.</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Ensure </a:t>
            </a:r>
            <a:r>
              <a:rPr lang="en-US" sz="3500" b="1">
                <a:solidFill>
                  <a:srgbClr val="727272"/>
                </a:solidFill>
                <a:latin typeface="Calibri (MS) Bold"/>
                <a:ea typeface="Calibri (MS) Bold"/>
                <a:cs typeface="Calibri (MS) Bold"/>
                <a:sym typeface="Calibri (MS) Bold"/>
              </a:rPr>
              <a:t>data integrity</a:t>
            </a:r>
            <a:r>
              <a:rPr lang="en-US" sz="3500">
                <a:solidFill>
                  <a:srgbClr val="727272"/>
                </a:solidFill>
                <a:latin typeface="Calibri (MS)"/>
                <a:ea typeface="Calibri (MS)"/>
                <a:cs typeface="Calibri (MS)"/>
                <a:sym typeface="Calibri (MS)"/>
              </a:rPr>
              <a:t> using primary and foreign keys.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92238" y="1317575"/>
            <a:ext cx="14415344" cy="924074"/>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Database Design</a:t>
            </a:r>
          </a:p>
        </p:txBody>
      </p:sp>
      <p:grpSp>
        <p:nvGrpSpPr>
          <p:cNvPr id="7" name="Group 7"/>
          <p:cNvGrpSpPr/>
          <p:nvPr/>
        </p:nvGrpSpPr>
        <p:grpSpPr>
          <a:xfrm>
            <a:off x="987475" y="2543175"/>
            <a:ext cx="16313051" cy="6392911"/>
            <a:chOff x="0" y="0"/>
            <a:chExt cx="21750735" cy="8523882"/>
          </a:xfrm>
        </p:grpSpPr>
        <p:sp>
          <p:nvSpPr>
            <p:cNvPr id="8" name="Freeform 8"/>
            <p:cNvSpPr/>
            <p:nvPr/>
          </p:nvSpPr>
          <p:spPr>
            <a:xfrm>
              <a:off x="0" y="0"/>
              <a:ext cx="21750782" cy="8523859"/>
            </a:xfrm>
            <a:custGeom>
              <a:avLst/>
              <a:gdLst/>
              <a:ahLst/>
              <a:cxnLst/>
              <a:rect l="l" t="t" r="r" b="b"/>
              <a:pathLst>
                <a:path w="21750782" h="8523859">
                  <a:moveTo>
                    <a:pt x="0" y="80264"/>
                  </a:moveTo>
                  <a:cubicBezTo>
                    <a:pt x="0" y="35941"/>
                    <a:pt x="35941" y="0"/>
                    <a:pt x="80391" y="0"/>
                  </a:cubicBezTo>
                  <a:lnTo>
                    <a:pt x="21670390" y="0"/>
                  </a:lnTo>
                  <a:lnTo>
                    <a:pt x="21670390" y="6350"/>
                  </a:lnTo>
                  <a:lnTo>
                    <a:pt x="21670390" y="0"/>
                  </a:lnTo>
                  <a:cubicBezTo>
                    <a:pt x="21714840" y="0"/>
                    <a:pt x="21750782" y="35941"/>
                    <a:pt x="21750782" y="80264"/>
                  </a:cubicBezTo>
                  <a:lnTo>
                    <a:pt x="21744432" y="80264"/>
                  </a:lnTo>
                  <a:lnTo>
                    <a:pt x="21750782" y="80264"/>
                  </a:lnTo>
                  <a:lnTo>
                    <a:pt x="21750782" y="8443595"/>
                  </a:lnTo>
                  <a:lnTo>
                    <a:pt x="21744432" y="8443595"/>
                  </a:lnTo>
                  <a:lnTo>
                    <a:pt x="21750782" y="8443595"/>
                  </a:lnTo>
                  <a:cubicBezTo>
                    <a:pt x="21750782" y="8487918"/>
                    <a:pt x="21714840" y="8523859"/>
                    <a:pt x="21670390" y="8523859"/>
                  </a:cubicBezTo>
                  <a:lnTo>
                    <a:pt x="21670390" y="8517509"/>
                  </a:lnTo>
                  <a:lnTo>
                    <a:pt x="21670390" y="8523859"/>
                  </a:lnTo>
                  <a:lnTo>
                    <a:pt x="80391" y="8523859"/>
                  </a:lnTo>
                  <a:lnTo>
                    <a:pt x="80391" y="8517509"/>
                  </a:lnTo>
                  <a:lnTo>
                    <a:pt x="80391" y="8523859"/>
                  </a:lnTo>
                  <a:cubicBezTo>
                    <a:pt x="35941" y="8523859"/>
                    <a:pt x="0" y="8487918"/>
                    <a:pt x="0" y="8443595"/>
                  </a:cubicBezTo>
                  <a:lnTo>
                    <a:pt x="0" y="80264"/>
                  </a:lnTo>
                  <a:lnTo>
                    <a:pt x="6350" y="80264"/>
                  </a:lnTo>
                  <a:lnTo>
                    <a:pt x="0" y="80264"/>
                  </a:lnTo>
                  <a:moveTo>
                    <a:pt x="12700" y="80264"/>
                  </a:moveTo>
                  <a:lnTo>
                    <a:pt x="12700" y="8443595"/>
                  </a:lnTo>
                  <a:lnTo>
                    <a:pt x="6350" y="8443595"/>
                  </a:lnTo>
                  <a:lnTo>
                    <a:pt x="12700" y="8443595"/>
                  </a:lnTo>
                  <a:cubicBezTo>
                    <a:pt x="12700" y="8480933"/>
                    <a:pt x="43053" y="8511159"/>
                    <a:pt x="80391" y="8511159"/>
                  </a:cubicBezTo>
                  <a:lnTo>
                    <a:pt x="21670390" y="8511159"/>
                  </a:lnTo>
                  <a:cubicBezTo>
                    <a:pt x="21707729" y="8511159"/>
                    <a:pt x="21738082" y="8480933"/>
                    <a:pt x="21738082" y="8443595"/>
                  </a:cubicBezTo>
                  <a:lnTo>
                    <a:pt x="21738082" y="80264"/>
                  </a:lnTo>
                  <a:cubicBezTo>
                    <a:pt x="21738082" y="42926"/>
                    <a:pt x="21707729" y="12700"/>
                    <a:pt x="21670390" y="12700"/>
                  </a:cubicBezTo>
                  <a:lnTo>
                    <a:pt x="80391" y="12700"/>
                  </a:lnTo>
                  <a:lnTo>
                    <a:pt x="80391" y="6350"/>
                  </a:lnTo>
                  <a:lnTo>
                    <a:pt x="80391" y="12700"/>
                  </a:lnTo>
                  <a:cubicBezTo>
                    <a:pt x="43053" y="12700"/>
                    <a:pt x="12700" y="42926"/>
                    <a:pt x="12700" y="80264"/>
                  </a:cubicBezTo>
                  <a:close/>
                </a:path>
              </a:pathLst>
            </a:custGeom>
            <a:solidFill>
              <a:srgbClr val="FFFFFF">
                <a:alpha val="5490"/>
              </a:srgbClr>
            </a:solidFill>
          </p:spPr>
        </p:sp>
      </p:grpSp>
      <p:grpSp>
        <p:nvGrpSpPr>
          <p:cNvPr id="9" name="Group 9"/>
          <p:cNvGrpSpPr>
            <a:grpSpLocks noChangeAspect="1"/>
          </p:cNvGrpSpPr>
          <p:nvPr/>
        </p:nvGrpSpPr>
        <p:grpSpPr>
          <a:xfrm>
            <a:off x="17133382" y="404231"/>
            <a:ext cx="883968" cy="883967"/>
            <a:chOff x="0" y="0"/>
            <a:chExt cx="1178623" cy="1178623"/>
          </a:xfrm>
        </p:grpSpPr>
        <p:sp>
          <p:nvSpPr>
            <p:cNvPr id="10" name="Freeform 10"/>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sp>
        <p:nvSpPr>
          <p:cNvPr id="11" name="TextBox 11"/>
          <p:cNvSpPr txBox="1"/>
          <p:nvPr/>
        </p:nvSpPr>
        <p:spPr>
          <a:xfrm>
            <a:off x="1518479" y="2778205"/>
            <a:ext cx="15665223" cy="6024875"/>
          </a:xfrm>
          <a:prstGeom prst="rect">
            <a:avLst/>
          </a:prstGeom>
        </p:spPr>
        <p:txBody>
          <a:bodyPr lIns="0" tIns="0" rIns="0" bIns="0" rtlCol="0" anchor="t">
            <a:spAutoFit/>
          </a:bodyPr>
          <a:lstStyle/>
          <a:p>
            <a:pPr marL="527844" lvl="1" indent="-263922" algn="l">
              <a:lnSpc>
                <a:spcPts val="4200"/>
              </a:lnSpc>
              <a:buFont typeface="Arial"/>
              <a:buChar char="•"/>
            </a:pPr>
            <a:r>
              <a:rPr lang="en-US" sz="3500" b="1">
                <a:solidFill>
                  <a:srgbClr val="727272"/>
                </a:solidFill>
                <a:latin typeface="Calibri (MS) Bold"/>
                <a:ea typeface="Calibri (MS) Bold"/>
                <a:cs typeface="Calibri (MS) Bold"/>
                <a:sym typeface="Calibri (MS) Bold"/>
              </a:rPr>
              <a:t>Database Name:</a:t>
            </a:r>
            <a:r>
              <a:rPr lang="en-US" sz="3500">
                <a:solidFill>
                  <a:srgbClr val="727272"/>
                </a:solidFill>
                <a:latin typeface="Calibri (MS)"/>
                <a:ea typeface="Calibri (MS)"/>
                <a:cs typeface="Calibri (MS)"/>
                <a:sym typeface="Calibri (MS)"/>
              </a:rPr>
              <a:t> BankingSystem_db</a:t>
            </a:r>
          </a:p>
          <a:p>
            <a:pPr marL="527844" lvl="1" indent="-263922" algn="l">
              <a:lnSpc>
                <a:spcPts val="4200"/>
              </a:lnSpc>
            </a:pPr>
            <a:endParaRPr lang="en-US" sz="3500">
              <a:solidFill>
                <a:srgbClr val="727272"/>
              </a:solidFill>
              <a:latin typeface="Calibri (MS)"/>
              <a:ea typeface="Calibri (MS)"/>
              <a:cs typeface="Calibri (MS)"/>
              <a:sym typeface="Calibri (MS)"/>
            </a:endParaRPr>
          </a:p>
          <a:p>
            <a:pPr marL="527844" lvl="1" indent="-263922" algn="l">
              <a:lnSpc>
                <a:spcPts val="4200"/>
              </a:lnSpc>
              <a:buFont typeface="Arial"/>
              <a:buChar char="•"/>
            </a:pPr>
            <a:r>
              <a:rPr lang="en-US" sz="3500" b="1">
                <a:solidFill>
                  <a:srgbClr val="727272"/>
                </a:solidFill>
                <a:latin typeface="Calibri (MS) Bold"/>
                <a:ea typeface="Calibri (MS) Bold"/>
                <a:cs typeface="Calibri (MS) Bold"/>
                <a:sym typeface="Calibri (MS) Bold"/>
              </a:rPr>
              <a:t>Main Entities (Tables):</a:t>
            </a: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Customers</a:t>
            </a: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Accounts</a:t>
            </a: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Transactions</a:t>
            </a: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Employees</a:t>
            </a:r>
          </a:p>
          <a:p>
            <a:pPr marL="527844" lvl="1" indent="-263922" algn="l">
              <a:lnSpc>
                <a:spcPts val="4200"/>
              </a:lnSpc>
              <a:buFont typeface="Arial"/>
              <a:buChar char="•"/>
            </a:pPr>
            <a:r>
              <a:rPr lang="en-US" sz="3500" b="1">
                <a:solidFill>
                  <a:srgbClr val="727272"/>
                </a:solidFill>
                <a:latin typeface="Calibri (MS) Bold"/>
                <a:ea typeface="Calibri (MS) Bold"/>
                <a:cs typeface="Calibri (MS) Bold"/>
                <a:sym typeface="Calibri (MS) Bold"/>
              </a:rPr>
              <a:t>Relationships:</a:t>
            </a: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One customer → many accounts</a:t>
            </a: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One account → many transactions</a:t>
            </a:r>
          </a:p>
          <a:p>
            <a:pPr marL="527844" lvl="1" indent="-263922" algn="l">
              <a:lnSpc>
                <a:spcPts val="4200"/>
              </a:lnSpc>
              <a:buFont typeface="Arial"/>
              <a:buChar char="•"/>
            </a:pPr>
            <a:r>
              <a:rPr lang="en-US" sz="3500">
                <a:solidFill>
                  <a:srgbClr val="727272"/>
                </a:solidFill>
                <a:latin typeface="Calibri (MS)"/>
                <a:ea typeface="Calibri (MS)"/>
                <a:cs typeface="Calibri (MS)"/>
                <a:sym typeface="Calibri (MS)"/>
              </a:rPr>
              <a:t>Branch common among employees and accounts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92238" y="1317575"/>
            <a:ext cx="14415344" cy="841962"/>
          </a:xfrm>
          <a:prstGeom prst="rect">
            <a:avLst/>
          </a:prstGeom>
        </p:spPr>
        <p:txBody>
          <a:bodyPr lIns="0" tIns="0" rIns="0" bIns="0" rtlCol="0" anchor="t">
            <a:spAutoFit/>
          </a:bodyPr>
          <a:lstStyle/>
          <a:p>
            <a:pPr algn="l">
              <a:lnSpc>
                <a:spcPts val="6937"/>
              </a:lnSpc>
            </a:pPr>
            <a:r>
              <a:rPr lang="en-US" sz="5562" spc="-33" dirty="0">
                <a:solidFill>
                  <a:srgbClr val="B0CA1F"/>
                </a:solidFill>
                <a:latin typeface="TT Rounds Condensed"/>
                <a:ea typeface="TT Rounds Condensed"/>
                <a:cs typeface="TT Rounds Condensed"/>
                <a:sym typeface="TT Rounds Condensed"/>
              </a:rPr>
              <a:t>Entity Relationship Diagram</a:t>
            </a:r>
          </a:p>
        </p:txBody>
      </p:sp>
      <p:grpSp>
        <p:nvGrpSpPr>
          <p:cNvPr id="7" name="Group 7"/>
          <p:cNvGrpSpPr/>
          <p:nvPr/>
        </p:nvGrpSpPr>
        <p:grpSpPr>
          <a:xfrm>
            <a:off x="987475" y="2543175"/>
            <a:ext cx="16313051" cy="6392911"/>
            <a:chOff x="0" y="0"/>
            <a:chExt cx="21750735" cy="8523882"/>
          </a:xfrm>
        </p:grpSpPr>
        <p:sp>
          <p:nvSpPr>
            <p:cNvPr id="8" name="Freeform 8"/>
            <p:cNvSpPr/>
            <p:nvPr/>
          </p:nvSpPr>
          <p:spPr>
            <a:xfrm>
              <a:off x="0" y="0"/>
              <a:ext cx="21750782" cy="8523859"/>
            </a:xfrm>
            <a:custGeom>
              <a:avLst/>
              <a:gdLst/>
              <a:ahLst/>
              <a:cxnLst/>
              <a:rect l="l" t="t" r="r" b="b"/>
              <a:pathLst>
                <a:path w="21750782" h="8523859">
                  <a:moveTo>
                    <a:pt x="0" y="80264"/>
                  </a:moveTo>
                  <a:cubicBezTo>
                    <a:pt x="0" y="35941"/>
                    <a:pt x="35941" y="0"/>
                    <a:pt x="80391" y="0"/>
                  </a:cubicBezTo>
                  <a:lnTo>
                    <a:pt x="21670390" y="0"/>
                  </a:lnTo>
                  <a:lnTo>
                    <a:pt x="21670390" y="6350"/>
                  </a:lnTo>
                  <a:lnTo>
                    <a:pt x="21670390" y="0"/>
                  </a:lnTo>
                  <a:cubicBezTo>
                    <a:pt x="21714840" y="0"/>
                    <a:pt x="21750782" y="35941"/>
                    <a:pt x="21750782" y="80264"/>
                  </a:cubicBezTo>
                  <a:lnTo>
                    <a:pt x="21744432" y="80264"/>
                  </a:lnTo>
                  <a:lnTo>
                    <a:pt x="21750782" y="80264"/>
                  </a:lnTo>
                  <a:lnTo>
                    <a:pt x="21750782" y="8443595"/>
                  </a:lnTo>
                  <a:lnTo>
                    <a:pt x="21744432" y="8443595"/>
                  </a:lnTo>
                  <a:lnTo>
                    <a:pt x="21750782" y="8443595"/>
                  </a:lnTo>
                  <a:cubicBezTo>
                    <a:pt x="21750782" y="8487918"/>
                    <a:pt x="21714840" y="8523859"/>
                    <a:pt x="21670390" y="8523859"/>
                  </a:cubicBezTo>
                  <a:lnTo>
                    <a:pt x="21670390" y="8517509"/>
                  </a:lnTo>
                  <a:lnTo>
                    <a:pt x="21670390" y="8523859"/>
                  </a:lnTo>
                  <a:lnTo>
                    <a:pt x="80391" y="8523859"/>
                  </a:lnTo>
                  <a:lnTo>
                    <a:pt x="80391" y="8517509"/>
                  </a:lnTo>
                  <a:lnTo>
                    <a:pt x="80391" y="8523859"/>
                  </a:lnTo>
                  <a:cubicBezTo>
                    <a:pt x="35941" y="8523859"/>
                    <a:pt x="0" y="8487918"/>
                    <a:pt x="0" y="8443595"/>
                  </a:cubicBezTo>
                  <a:lnTo>
                    <a:pt x="0" y="80264"/>
                  </a:lnTo>
                  <a:lnTo>
                    <a:pt x="6350" y="80264"/>
                  </a:lnTo>
                  <a:lnTo>
                    <a:pt x="0" y="80264"/>
                  </a:lnTo>
                  <a:moveTo>
                    <a:pt x="12700" y="80264"/>
                  </a:moveTo>
                  <a:lnTo>
                    <a:pt x="12700" y="8443595"/>
                  </a:lnTo>
                  <a:lnTo>
                    <a:pt x="6350" y="8443595"/>
                  </a:lnTo>
                  <a:lnTo>
                    <a:pt x="12700" y="8443595"/>
                  </a:lnTo>
                  <a:cubicBezTo>
                    <a:pt x="12700" y="8480933"/>
                    <a:pt x="43053" y="8511159"/>
                    <a:pt x="80391" y="8511159"/>
                  </a:cubicBezTo>
                  <a:lnTo>
                    <a:pt x="21670390" y="8511159"/>
                  </a:lnTo>
                  <a:cubicBezTo>
                    <a:pt x="21707729" y="8511159"/>
                    <a:pt x="21738082" y="8480933"/>
                    <a:pt x="21738082" y="8443595"/>
                  </a:cubicBezTo>
                  <a:lnTo>
                    <a:pt x="21738082" y="80264"/>
                  </a:lnTo>
                  <a:cubicBezTo>
                    <a:pt x="21738082" y="42926"/>
                    <a:pt x="21707729" y="12700"/>
                    <a:pt x="21670390" y="12700"/>
                  </a:cubicBezTo>
                  <a:lnTo>
                    <a:pt x="80391" y="12700"/>
                  </a:lnTo>
                  <a:lnTo>
                    <a:pt x="80391" y="6350"/>
                  </a:lnTo>
                  <a:lnTo>
                    <a:pt x="80391" y="12700"/>
                  </a:lnTo>
                  <a:cubicBezTo>
                    <a:pt x="43053" y="12700"/>
                    <a:pt x="12700" y="42926"/>
                    <a:pt x="12700" y="80264"/>
                  </a:cubicBezTo>
                  <a:close/>
                </a:path>
              </a:pathLst>
            </a:custGeom>
            <a:solidFill>
              <a:srgbClr val="FFFFFF">
                <a:alpha val="5490"/>
              </a:srgbClr>
            </a:solidFill>
          </p:spPr>
        </p:sp>
      </p:grpSp>
      <p:grpSp>
        <p:nvGrpSpPr>
          <p:cNvPr id="9" name="Group 9"/>
          <p:cNvGrpSpPr>
            <a:grpSpLocks noChangeAspect="1"/>
          </p:cNvGrpSpPr>
          <p:nvPr/>
        </p:nvGrpSpPr>
        <p:grpSpPr>
          <a:xfrm>
            <a:off x="17133382" y="404231"/>
            <a:ext cx="883968" cy="883967"/>
            <a:chOff x="0" y="0"/>
            <a:chExt cx="1178623" cy="1178623"/>
          </a:xfrm>
        </p:grpSpPr>
        <p:sp>
          <p:nvSpPr>
            <p:cNvPr id="10" name="Freeform 10"/>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pic>
        <p:nvPicPr>
          <p:cNvPr id="16" name="Picture 15">
            <a:extLst>
              <a:ext uri="{FF2B5EF4-FFF2-40B4-BE49-F238E27FC236}">
                <a16:creationId xmlns:a16="http://schemas.microsoft.com/office/drawing/2014/main" id="{1A296AE5-779B-5883-2F09-EFB840D961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748772"/>
            <a:ext cx="15697200" cy="598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6"/>
              <a:stretch>
                <a:fillRect/>
              </a:stretch>
            </a:blipFill>
          </p:spPr>
        </p:sp>
      </p:grpSp>
      <p:sp>
        <p:nvSpPr>
          <p:cNvPr id="10" name="TextBox 10"/>
          <p:cNvSpPr txBox="1"/>
          <p:nvPr/>
        </p:nvSpPr>
        <p:spPr>
          <a:xfrm>
            <a:off x="795635" y="610344"/>
            <a:ext cx="9838730" cy="1439764"/>
          </a:xfrm>
          <a:prstGeom prst="rect">
            <a:avLst/>
          </a:prstGeom>
        </p:spPr>
        <p:txBody>
          <a:bodyPr lIns="0" tIns="0" rIns="0" bIns="0" rtlCol="0" anchor="t">
            <a:spAutoFit/>
          </a:bodyPr>
          <a:lstStyle/>
          <a:p>
            <a:pPr algn="l">
              <a:lnSpc>
                <a:spcPts val="5562"/>
              </a:lnSpc>
            </a:pPr>
            <a:r>
              <a:rPr lang="en-US" sz="4437" spc="-27">
                <a:solidFill>
                  <a:srgbClr val="B0CA1F"/>
                </a:solidFill>
                <a:latin typeface="TT Rounds Condensed"/>
                <a:ea typeface="TT Rounds Condensed"/>
                <a:cs typeface="TT Rounds Condensed"/>
                <a:sym typeface="TT Rounds Condensed"/>
              </a:rPr>
              <a:t>Database Schema : </a:t>
            </a:r>
          </a:p>
          <a:p>
            <a:pPr algn="l">
              <a:lnSpc>
                <a:spcPts val="5562"/>
              </a:lnSpc>
            </a:pPr>
            <a:r>
              <a:rPr lang="en-US" sz="4437" spc="-27">
                <a:solidFill>
                  <a:srgbClr val="B0CA1F"/>
                </a:solidFill>
                <a:latin typeface="TT Rounds Condensed"/>
                <a:ea typeface="TT Rounds Condensed"/>
                <a:cs typeface="TT Rounds Condensed"/>
                <a:sym typeface="TT Rounds Condensed"/>
              </a:rPr>
              <a:t>Four Core Tables</a:t>
            </a:r>
          </a:p>
        </p:txBody>
      </p:sp>
      <p:sp>
        <p:nvSpPr>
          <p:cNvPr id="11" name="TextBox 11"/>
          <p:cNvSpPr txBox="1"/>
          <p:nvPr/>
        </p:nvSpPr>
        <p:spPr>
          <a:xfrm>
            <a:off x="795635" y="2314872"/>
            <a:ext cx="9838730" cy="803374"/>
          </a:xfrm>
          <a:prstGeom prst="rect">
            <a:avLst/>
          </a:prstGeom>
        </p:spPr>
        <p:txBody>
          <a:bodyPr lIns="0" tIns="0" rIns="0" bIns="0" rtlCol="0" anchor="t">
            <a:spAutoFit/>
          </a:bodyPr>
          <a:lstStyle/>
          <a:p>
            <a:pPr algn="l">
              <a:lnSpc>
                <a:spcPts val="2812"/>
              </a:lnSpc>
            </a:pPr>
            <a:r>
              <a:rPr lang="en-US" sz="1750">
                <a:solidFill>
                  <a:srgbClr val="CFCBBF"/>
                </a:solidFill>
                <a:latin typeface="Raleway"/>
                <a:ea typeface="Raleway"/>
                <a:cs typeface="Raleway"/>
                <a:sym typeface="Raleway"/>
              </a:rPr>
              <a:t>A robust banking system relies on interconnected tables. Each table serves a specific purpose whilst maintaining data integrity through primary and foreign keys.</a:t>
            </a:r>
          </a:p>
        </p:txBody>
      </p:sp>
      <p:grpSp>
        <p:nvGrpSpPr>
          <p:cNvPr id="12" name="Group 12"/>
          <p:cNvGrpSpPr/>
          <p:nvPr/>
        </p:nvGrpSpPr>
        <p:grpSpPr>
          <a:xfrm>
            <a:off x="795635" y="3373934"/>
            <a:ext cx="9838730" cy="1309539"/>
            <a:chOff x="0" y="0"/>
            <a:chExt cx="13118307" cy="1746052"/>
          </a:xfrm>
        </p:grpSpPr>
        <p:sp>
          <p:nvSpPr>
            <p:cNvPr id="13" name="Freeform 13"/>
            <p:cNvSpPr/>
            <p:nvPr/>
          </p:nvSpPr>
          <p:spPr>
            <a:xfrm>
              <a:off x="0" y="0"/>
              <a:ext cx="13118337" cy="1745996"/>
            </a:xfrm>
            <a:custGeom>
              <a:avLst/>
              <a:gdLst/>
              <a:ahLst/>
              <a:cxnLst/>
              <a:rect l="l" t="t" r="r" b="b"/>
              <a:pathLst>
                <a:path w="13118337" h="1745996">
                  <a:moveTo>
                    <a:pt x="0" y="45466"/>
                  </a:moveTo>
                  <a:cubicBezTo>
                    <a:pt x="0" y="20320"/>
                    <a:pt x="20320" y="0"/>
                    <a:pt x="45466" y="0"/>
                  </a:cubicBezTo>
                  <a:lnTo>
                    <a:pt x="13072872" y="0"/>
                  </a:lnTo>
                  <a:cubicBezTo>
                    <a:pt x="13098018" y="0"/>
                    <a:pt x="13118337" y="20320"/>
                    <a:pt x="13118337" y="45466"/>
                  </a:cubicBezTo>
                  <a:lnTo>
                    <a:pt x="13118337" y="1700530"/>
                  </a:lnTo>
                  <a:cubicBezTo>
                    <a:pt x="13118337" y="1725676"/>
                    <a:pt x="13098018" y="1745996"/>
                    <a:pt x="13072872" y="1745996"/>
                  </a:cubicBezTo>
                  <a:lnTo>
                    <a:pt x="45466" y="1745996"/>
                  </a:lnTo>
                  <a:cubicBezTo>
                    <a:pt x="20320" y="1745996"/>
                    <a:pt x="0" y="1725676"/>
                    <a:pt x="0" y="1700530"/>
                  </a:cubicBezTo>
                  <a:close/>
                </a:path>
              </a:pathLst>
            </a:custGeom>
            <a:solidFill>
              <a:srgbClr val="3A3B3C"/>
            </a:solidFill>
          </p:spPr>
        </p:sp>
      </p:grpSp>
      <p:sp>
        <p:nvSpPr>
          <p:cNvPr id="14" name="TextBox 14"/>
          <p:cNvSpPr txBox="1"/>
          <p:nvPr/>
        </p:nvSpPr>
        <p:spPr>
          <a:xfrm>
            <a:off x="1022896" y="3544044"/>
            <a:ext cx="2841575" cy="412254"/>
          </a:xfrm>
          <a:prstGeom prst="rect">
            <a:avLst/>
          </a:prstGeom>
        </p:spPr>
        <p:txBody>
          <a:bodyPr lIns="0" tIns="0" rIns="0" bIns="0" rtlCol="0" anchor="t">
            <a:spAutoFit/>
          </a:bodyPr>
          <a:lstStyle/>
          <a:p>
            <a:pPr algn="l">
              <a:lnSpc>
                <a:spcPts val="2750"/>
              </a:lnSpc>
            </a:pPr>
            <a:r>
              <a:rPr lang="en-US" sz="2187">
                <a:solidFill>
                  <a:srgbClr val="CFCBBF"/>
                </a:solidFill>
                <a:latin typeface="Calibri (MS)"/>
                <a:ea typeface="Calibri (MS)"/>
                <a:cs typeface="Calibri (MS)"/>
                <a:sym typeface="Calibri (MS)"/>
              </a:rPr>
              <a:t>Customers</a:t>
            </a:r>
          </a:p>
        </p:txBody>
      </p:sp>
      <p:sp>
        <p:nvSpPr>
          <p:cNvPr id="15" name="TextBox 15"/>
          <p:cNvSpPr txBox="1"/>
          <p:nvPr/>
        </p:nvSpPr>
        <p:spPr>
          <a:xfrm>
            <a:off x="1022896" y="4016425"/>
            <a:ext cx="9384209" cy="439788"/>
          </a:xfrm>
          <a:prstGeom prst="rect">
            <a:avLst/>
          </a:prstGeom>
        </p:spPr>
        <p:txBody>
          <a:bodyPr lIns="0" tIns="0" rIns="0" bIns="0" rtlCol="0" anchor="t">
            <a:spAutoFit/>
          </a:bodyPr>
          <a:lstStyle/>
          <a:p>
            <a:pPr algn="l">
              <a:lnSpc>
                <a:spcPts val="2812"/>
              </a:lnSpc>
            </a:pPr>
            <a:r>
              <a:rPr lang="en-US" sz="1750">
                <a:solidFill>
                  <a:srgbClr val="CFCBBF"/>
                </a:solidFill>
                <a:latin typeface="Raleway"/>
                <a:ea typeface="Raleway"/>
                <a:cs typeface="Raleway"/>
                <a:sym typeface="Raleway"/>
              </a:rPr>
              <a:t>Personal identification, contact details, and demographic information for each customer.</a:t>
            </a:r>
          </a:p>
        </p:txBody>
      </p:sp>
      <p:grpSp>
        <p:nvGrpSpPr>
          <p:cNvPr id="16" name="Group 16"/>
          <p:cNvGrpSpPr/>
          <p:nvPr/>
        </p:nvGrpSpPr>
        <p:grpSpPr>
          <a:xfrm>
            <a:off x="795635" y="4910732"/>
            <a:ext cx="9838730" cy="1673126"/>
            <a:chOff x="0" y="0"/>
            <a:chExt cx="13118307" cy="2230835"/>
          </a:xfrm>
        </p:grpSpPr>
        <p:sp>
          <p:nvSpPr>
            <p:cNvPr id="17" name="Freeform 17"/>
            <p:cNvSpPr/>
            <p:nvPr/>
          </p:nvSpPr>
          <p:spPr>
            <a:xfrm>
              <a:off x="0" y="0"/>
              <a:ext cx="13118337" cy="2230882"/>
            </a:xfrm>
            <a:custGeom>
              <a:avLst/>
              <a:gdLst/>
              <a:ahLst/>
              <a:cxnLst/>
              <a:rect l="l" t="t" r="r" b="b"/>
              <a:pathLst>
                <a:path w="13118337" h="2230882">
                  <a:moveTo>
                    <a:pt x="0" y="45466"/>
                  </a:moveTo>
                  <a:cubicBezTo>
                    <a:pt x="0" y="20320"/>
                    <a:pt x="20320" y="0"/>
                    <a:pt x="45466" y="0"/>
                  </a:cubicBezTo>
                  <a:lnTo>
                    <a:pt x="13072872" y="0"/>
                  </a:lnTo>
                  <a:cubicBezTo>
                    <a:pt x="13098018" y="0"/>
                    <a:pt x="13118337" y="20320"/>
                    <a:pt x="13118337" y="45466"/>
                  </a:cubicBezTo>
                  <a:lnTo>
                    <a:pt x="13118337" y="2185416"/>
                  </a:lnTo>
                  <a:cubicBezTo>
                    <a:pt x="13118337" y="2210562"/>
                    <a:pt x="13098018" y="2230882"/>
                    <a:pt x="13072872" y="2230882"/>
                  </a:cubicBezTo>
                  <a:lnTo>
                    <a:pt x="45466" y="2230882"/>
                  </a:lnTo>
                  <a:cubicBezTo>
                    <a:pt x="20320" y="2230882"/>
                    <a:pt x="0" y="2210562"/>
                    <a:pt x="0" y="2185416"/>
                  </a:cubicBezTo>
                  <a:close/>
                </a:path>
              </a:pathLst>
            </a:custGeom>
            <a:solidFill>
              <a:srgbClr val="3A3B3C"/>
            </a:solidFill>
          </p:spPr>
        </p:sp>
      </p:grpSp>
      <p:sp>
        <p:nvSpPr>
          <p:cNvPr id="18" name="TextBox 18"/>
          <p:cNvSpPr txBox="1"/>
          <p:nvPr/>
        </p:nvSpPr>
        <p:spPr>
          <a:xfrm>
            <a:off x="1022896" y="5080844"/>
            <a:ext cx="2841575" cy="412254"/>
          </a:xfrm>
          <a:prstGeom prst="rect">
            <a:avLst/>
          </a:prstGeom>
        </p:spPr>
        <p:txBody>
          <a:bodyPr lIns="0" tIns="0" rIns="0" bIns="0" rtlCol="0" anchor="t">
            <a:spAutoFit/>
          </a:bodyPr>
          <a:lstStyle/>
          <a:p>
            <a:pPr algn="l">
              <a:lnSpc>
                <a:spcPts val="2750"/>
              </a:lnSpc>
            </a:pPr>
            <a:r>
              <a:rPr lang="en-US" sz="2187">
                <a:solidFill>
                  <a:srgbClr val="CFCBBF"/>
                </a:solidFill>
                <a:latin typeface="Calibri (MS)"/>
                <a:ea typeface="Calibri (MS)"/>
                <a:cs typeface="Calibri (MS)"/>
                <a:sym typeface="Calibri (MS)"/>
              </a:rPr>
              <a:t>Accounts</a:t>
            </a:r>
          </a:p>
        </p:txBody>
      </p:sp>
      <p:sp>
        <p:nvSpPr>
          <p:cNvPr id="19" name="TextBox 19"/>
          <p:cNvSpPr txBox="1"/>
          <p:nvPr/>
        </p:nvSpPr>
        <p:spPr>
          <a:xfrm>
            <a:off x="1022896" y="5553224"/>
            <a:ext cx="9384209" cy="803374"/>
          </a:xfrm>
          <a:prstGeom prst="rect">
            <a:avLst/>
          </a:prstGeom>
        </p:spPr>
        <p:txBody>
          <a:bodyPr lIns="0" tIns="0" rIns="0" bIns="0" rtlCol="0" anchor="t">
            <a:spAutoFit/>
          </a:bodyPr>
          <a:lstStyle/>
          <a:p>
            <a:pPr algn="l">
              <a:lnSpc>
                <a:spcPts val="2812"/>
              </a:lnSpc>
            </a:pPr>
            <a:r>
              <a:rPr lang="en-US" sz="1750">
                <a:solidFill>
                  <a:srgbClr val="CFCBBF"/>
                </a:solidFill>
                <a:latin typeface="Raleway"/>
                <a:ea typeface="Raleway"/>
                <a:cs typeface="Raleway"/>
                <a:sym typeface="Raleway"/>
              </a:rPr>
              <a:t>Account numbers, types (Savings/Current), balances, and branch associations linked to customers.</a:t>
            </a:r>
          </a:p>
        </p:txBody>
      </p:sp>
      <p:grpSp>
        <p:nvGrpSpPr>
          <p:cNvPr id="20" name="Group 20"/>
          <p:cNvGrpSpPr/>
          <p:nvPr/>
        </p:nvGrpSpPr>
        <p:grpSpPr>
          <a:xfrm>
            <a:off x="795635" y="6811119"/>
            <a:ext cx="9838730" cy="1309539"/>
            <a:chOff x="0" y="0"/>
            <a:chExt cx="13118307" cy="1746052"/>
          </a:xfrm>
        </p:grpSpPr>
        <p:sp>
          <p:nvSpPr>
            <p:cNvPr id="21" name="Freeform 21"/>
            <p:cNvSpPr/>
            <p:nvPr/>
          </p:nvSpPr>
          <p:spPr>
            <a:xfrm>
              <a:off x="0" y="0"/>
              <a:ext cx="13118337" cy="1745996"/>
            </a:xfrm>
            <a:custGeom>
              <a:avLst/>
              <a:gdLst/>
              <a:ahLst/>
              <a:cxnLst/>
              <a:rect l="l" t="t" r="r" b="b"/>
              <a:pathLst>
                <a:path w="13118337" h="1745996">
                  <a:moveTo>
                    <a:pt x="0" y="45466"/>
                  </a:moveTo>
                  <a:cubicBezTo>
                    <a:pt x="0" y="20320"/>
                    <a:pt x="20320" y="0"/>
                    <a:pt x="45466" y="0"/>
                  </a:cubicBezTo>
                  <a:lnTo>
                    <a:pt x="13072872" y="0"/>
                  </a:lnTo>
                  <a:cubicBezTo>
                    <a:pt x="13098018" y="0"/>
                    <a:pt x="13118337" y="20320"/>
                    <a:pt x="13118337" y="45466"/>
                  </a:cubicBezTo>
                  <a:lnTo>
                    <a:pt x="13118337" y="1700530"/>
                  </a:lnTo>
                  <a:cubicBezTo>
                    <a:pt x="13118337" y="1725676"/>
                    <a:pt x="13098018" y="1745996"/>
                    <a:pt x="13072872" y="1745996"/>
                  </a:cubicBezTo>
                  <a:lnTo>
                    <a:pt x="45466" y="1745996"/>
                  </a:lnTo>
                  <a:cubicBezTo>
                    <a:pt x="20320" y="1745996"/>
                    <a:pt x="0" y="1725676"/>
                    <a:pt x="0" y="1700530"/>
                  </a:cubicBezTo>
                  <a:close/>
                </a:path>
              </a:pathLst>
            </a:custGeom>
            <a:solidFill>
              <a:srgbClr val="3A3B3C"/>
            </a:solidFill>
          </p:spPr>
        </p:sp>
      </p:grpSp>
      <p:sp>
        <p:nvSpPr>
          <p:cNvPr id="22" name="TextBox 22"/>
          <p:cNvSpPr txBox="1"/>
          <p:nvPr/>
        </p:nvSpPr>
        <p:spPr>
          <a:xfrm>
            <a:off x="1022896" y="6981230"/>
            <a:ext cx="2841575" cy="412254"/>
          </a:xfrm>
          <a:prstGeom prst="rect">
            <a:avLst/>
          </a:prstGeom>
        </p:spPr>
        <p:txBody>
          <a:bodyPr lIns="0" tIns="0" rIns="0" bIns="0" rtlCol="0" anchor="t">
            <a:spAutoFit/>
          </a:bodyPr>
          <a:lstStyle/>
          <a:p>
            <a:pPr algn="l">
              <a:lnSpc>
                <a:spcPts val="2750"/>
              </a:lnSpc>
            </a:pPr>
            <a:r>
              <a:rPr lang="en-US" sz="2187">
                <a:solidFill>
                  <a:srgbClr val="CFCBBF"/>
                </a:solidFill>
                <a:latin typeface="Calibri (MS)"/>
                <a:ea typeface="Calibri (MS)"/>
                <a:cs typeface="Calibri (MS)"/>
                <a:sym typeface="Calibri (MS)"/>
              </a:rPr>
              <a:t>Transactions</a:t>
            </a:r>
          </a:p>
        </p:txBody>
      </p:sp>
      <p:sp>
        <p:nvSpPr>
          <p:cNvPr id="23" name="TextBox 23"/>
          <p:cNvSpPr txBox="1"/>
          <p:nvPr/>
        </p:nvSpPr>
        <p:spPr>
          <a:xfrm>
            <a:off x="1022896" y="7453610"/>
            <a:ext cx="9384209" cy="439787"/>
          </a:xfrm>
          <a:prstGeom prst="rect">
            <a:avLst/>
          </a:prstGeom>
        </p:spPr>
        <p:txBody>
          <a:bodyPr lIns="0" tIns="0" rIns="0" bIns="0" rtlCol="0" anchor="t">
            <a:spAutoFit/>
          </a:bodyPr>
          <a:lstStyle/>
          <a:p>
            <a:pPr algn="l">
              <a:lnSpc>
                <a:spcPts val="2812"/>
              </a:lnSpc>
            </a:pPr>
            <a:r>
              <a:rPr lang="en-US" sz="1750">
                <a:solidFill>
                  <a:srgbClr val="CFCBBF"/>
                </a:solidFill>
                <a:latin typeface="Raleway"/>
                <a:ea typeface="Raleway"/>
                <a:cs typeface="Raleway"/>
                <a:sym typeface="Raleway"/>
              </a:rPr>
              <a:t>Deposits and withdrawals tracked with amounts, dates, and account references.</a:t>
            </a:r>
          </a:p>
        </p:txBody>
      </p:sp>
      <p:grpSp>
        <p:nvGrpSpPr>
          <p:cNvPr id="24" name="Group 24"/>
          <p:cNvGrpSpPr/>
          <p:nvPr/>
        </p:nvGrpSpPr>
        <p:grpSpPr>
          <a:xfrm>
            <a:off x="795635" y="8347919"/>
            <a:ext cx="9838730" cy="1309539"/>
            <a:chOff x="0" y="0"/>
            <a:chExt cx="13118307" cy="1746052"/>
          </a:xfrm>
        </p:grpSpPr>
        <p:sp>
          <p:nvSpPr>
            <p:cNvPr id="25" name="Freeform 25"/>
            <p:cNvSpPr/>
            <p:nvPr/>
          </p:nvSpPr>
          <p:spPr>
            <a:xfrm>
              <a:off x="0" y="0"/>
              <a:ext cx="13118337" cy="1745996"/>
            </a:xfrm>
            <a:custGeom>
              <a:avLst/>
              <a:gdLst/>
              <a:ahLst/>
              <a:cxnLst/>
              <a:rect l="l" t="t" r="r" b="b"/>
              <a:pathLst>
                <a:path w="13118337" h="1745996">
                  <a:moveTo>
                    <a:pt x="0" y="45466"/>
                  </a:moveTo>
                  <a:cubicBezTo>
                    <a:pt x="0" y="20320"/>
                    <a:pt x="20320" y="0"/>
                    <a:pt x="45466" y="0"/>
                  </a:cubicBezTo>
                  <a:lnTo>
                    <a:pt x="13072872" y="0"/>
                  </a:lnTo>
                  <a:cubicBezTo>
                    <a:pt x="13098018" y="0"/>
                    <a:pt x="13118337" y="20320"/>
                    <a:pt x="13118337" y="45466"/>
                  </a:cubicBezTo>
                  <a:lnTo>
                    <a:pt x="13118337" y="1700530"/>
                  </a:lnTo>
                  <a:cubicBezTo>
                    <a:pt x="13118337" y="1725676"/>
                    <a:pt x="13098018" y="1745996"/>
                    <a:pt x="13072872" y="1745996"/>
                  </a:cubicBezTo>
                  <a:lnTo>
                    <a:pt x="45466" y="1745996"/>
                  </a:lnTo>
                  <a:cubicBezTo>
                    <a:pt x="20320" y="1745996"/>
                    <a:pt x="0" y="1725676"/>
                    <a:pt x="0" y="1700530"/>
                  </a:cubicBezTo>
                  <a:close/>
                </a:path>
              </a:pathLst>
            </a:custGeom>
            <a:solidFill>
              <a:srgbClr val="3A3B3C"/>
            </a:solidFill>
          </p:spPr>
        </p:sp>
      </p:grpSp>
      <p:sp>
        <p:nvSpPr>
          <p:cNvPr id="26" name="TextBox 26"/>
          <p:cNvSpPr txBox="1"/>
          <p:nvPr/>
        </p:nvSpPr>
        <p:spPr>
          <a:xfrm>
            <a:off x="1022896" y="8518029"/>
            <a:ext cx="2841575" cy="412254"/>
          </a:xfrm>
          <a:prstGeom prst="rect">
            <a:avLst/>
          </a:prstGeom>
        </p:spPr>
        <p:txBody>
          <a:bodyPr lIns="0" tIns="0" rIns="0" bIns="0" rtlCol="0" anchor="t">
            <a:spAutoFit/>
          </a:bodyPr>
          <a:lstStyle/>
          <a:p>
            <a:pPr algn="l">
              <a:lnSpc>
                <a:spcPts val="2750"/>
              </a:lnSpc>
            </a:pPr>
            <a:r>
              <a:rPr lang="en-US" sz="2187">
                <a:solidFill>
                  <a:srgbClr val="CFCBBF"/>
                </a:solidFill>
                <a:latin typeface="Calibri (MS)"/>
                <a:ea typeface="Calibri (MS)"/>
                <a:cs typeface="Calibri (MS)"/>
                <a:sym typeface="Calibri (MS)"/>
              </a:rPr>
              <a:t>Employees</a:t>
            </a:r>
          </a:p>
        </p:txBody>
      </p:sp>
      <p:sp>
        <p:nvSpPr>
          <p:cNvPr id="27" name="TextBox 27"/>
          <p:cNvSpPr txBox="1"/>
          <p:nvPr/>
        </p:nvSpPr>
        <p:spPr>
          <a:xfrm>
            <a:off x="1022896" y="8990410"/>
            <a:ext cx="9384209" cy="439787"/>
          </a:xfrm>
          <a:prstGeom prst="rect">
            <a:avLst/>
          </a:prstGeom>
        </p:spPr>
        <p:txBody>
          <a:bodyPr lIns="0" tIns="0" rIns="0" bIns="0" rtlCol="0" anchor="t">
            <a:spAutoFit/>
          </a:bodyPr>
          <a:lstStyle/>
          <a:p>
            <a:pPr algn="l">
              <a:lnSpc>
                <a:spcPts val="2812"/>
              </a:lnSpc>
            </a:pPr>
            <a:r>
              <a:rPr lang="en-US" sz="1750">
                <a:solidFill>
                  <a:srgbClr val="CFCBBF"/>
                </a:solidFill>
                <a:latin typeface="Raleway"/>
                <a:ea typeface="Raleway"/>
                <a:cs typeface="Raleway"/>
                <a:sym typeface="Raleway"/>
              </a:rPr>
              <a:t>Staff information including designations, branches, and salary details.</a:t>
            </a:r>
          </a:p>
        </p:txBody>
      </p:sp>
      <p:grpSp>
        <p:nvGrpSpPr>
          <p:cNvPr id="28" name="Group 28"/>
          <p:cNvGrpSpPr>
            <a:grpSpLocks noChangeAspect="1"/>
          </p:cNvGrpSpPr>
          <p:nvPr/>
        </p:nvGrpSpPr>
        <p:grpSpPr>
          <a:xfrm>
            <a:off x="10303261" y="373706"/>
            <a:ext cx="883968" cy="883967"/>
            <a:chOff x="0" y="0"/>
            <a:chExt cx="1178623" cy="1178623"/>
          </a:xfrm>
        </p:grpSpPr>
        <p:sp>
          <p:nvSpPr>
            <p:cNvPr id="29" name="Freeform 29"/>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7"/>
              <a:stretch>
                <a:fillRect r="-5" b="-5"/>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850237" y="843706"/>
            <a:ext cx="4163169" cy="461962"/>
          </a:xfrm>
          <a:prstGeom prst="rect">
            <a:avLst/>
          </a:prstGeom>
        </p:spPr>
        <p:txBody>
          <a:bodyPr lIns="0" tIns="0" rIns="0" bIns="0" rtlCol="0" anchor="t">
            <a:spAutoFit/>
          </a:bodyPr>
          <a:lstStyle/>
          <a:p>
            <a:pPr algn="l">
              <a:lnSpc>
                <a:spcPts val="3437"/>
              </a:lnSpc>
            </a:pPr>
            <a:r>
              <a:rPr lang="en-US" sz="2750" spc="-16">
                <a:solidFill>
                  <a:srgbClr val="B0CA1F"/>
                </a:solidFill>
                <a:latin typeface="TT Rounds Condensed"/>
                <a:ea typeface="TT Rounds Condensed"/>
                <a:cs typeface="TT Rounds Condensed"/>
                <a:sym typeface="TT Rounds Condensed"/>
              </a:rPr>
              <a:t>Creating the Foundation</a:t>
            </a:r>
          </a:p>
        </p:txBody>
      </p:sp>
      <p:sp>
        <p:nvSpPr>
          <p:cNvPr id="9" name="TextBox 9"/>
          <p:cNvSpPr txBox="1"/>
          <p:nvPr/>
        </p:nvSpPr>
        <p:spPr>
          <a:xfrm>
            <a:off x="7850239" y="1380976"/>
            <a:ext cx="9183250" cy="1810047"/>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Table Creation</a:t>
            </a:r>
          </a:p>
          <a:p>
            <a:pPr algn="l">
              <a:lnSpc>
                <a:spcPts val="6937"/>
              </a:lnSpc>
            </a:pPr>
            <a:r>
              <a:rPr lang="en-US" sz="5562" spc="-33">
                <a:solidFill>
                  <a:srgbClr val="B0CA1F"/>
                </a:solidFill>
                <a:latin typeface="TT Rounds Condensed"/>
                <a:ea typeface="TT Rounds Condensed"/>
                <a:cs typeface="TT Rounds Condensed"/>
                <a:sym typeface="TT Rounds Condensed"/>
              </a:rPr>
              <a:t> Fundamentals</a:t>
            </a:r>
          </a:p>
        </p:txBody>
      </p:sp>
      <p:sp>
        <p:nvSpPr>
          <p:cNvPr id="10" name="TextBox 10"/>
          <p:cNvSpPr txBox="1"/>
          <p:nvPr/>
        </p:nvSpPr>
        <p:spPr>
          <a:xfrm>
            <a:off x="7850237" y="3520976"/>
            <a:ext cx="9445526" cy="1456135"/>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Establish data structure with precise column definitions, data types, and constraints. Primary keys ensure unique identification, whilst foreign keys enforce referential integrity across related tables.</a:t>
            </a:r>
          </a:p>
        </p:txBody>
      </p:sp>
      <p:sp>
        <p:nvSpPr>
          <p:cNvPr id="11" name="TextBox 11"/>
          <p:cNvSpPr txBox="1"/>
          <p:nvPr/>
        </p:nvSpPr>
        <p:spPr>
          <a:xfrm>
            <a:off x="7850237" y="5560516"/>
            <a:ext cx="3544044" cy="461962"/>
          </a:xfrm>
          <a:prstGeom prst="rect">
            <a:avLst/>
          </a:prstGeom>
        </p:spPr>
        <p:txBody>
          <a:bodyPr lIns="0" tIns="0" rIns="0" bIns="0" rtlCol="0" anchor="t">
            <a:spAutoFit/>
          </a:bodyPr>
          <a:lstStyle/>
          <a:p>
            <a:pPr algn="l">
              <a:lnSpc>
                <a:spcPts val="3437"/>
              </a:lnSpc>
            </a:pPr>
            <a:r>
              <a:rPr lang="en-US" sz="2750" spc="-16">
                <a:solidFill>
                  <a:srgbClr val="B0CA1F"/>
                </a:solidFill>
                <a:latin typeface="TT Rounds Condensed"/>
                <a:ea typeface="TT Rounds Condensed"/>
                <a:cs typeface="TT Rounds Condensed"/>
                <a:sym typeface="TT Rounds Condensed"/>
              </a:rPr>
              <a:t>Data Types Matter</a:t>
            </a:r>
          </a:p>
        </p:txBody>
      </p:sp>
      <p:sp>
        <p:nvSpPr>
          <p:cNvPr id="12" name="TextBox 12"/>
          <p:cNvSpPr txBox="1"/>
          <p:nvPr/>
        </p:nvSpPr>
        <p:spPr>
          <a:xfrm>
            <a:off x="7850237" y="6210746"/>
            <a:ext cx="437688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INT for numeric IDs and quantities</a:t>
            </a:r>
          </a:p>
        </p:txBody>
      </p:sp>
      <p:sp>
        <p:nvSpPr>
          <p:cNvPr id="13" name="TextBox 13"/>
          <p:cNvSpPr txBox="1"/>
          <p:nvPr/>
        </p:nvSpPr>
        <p:spPr>
          <a:xfrm>
            <a:off x="7850237" y="7217122"/>
            <a:ext cx="437688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VARCHAR for variable-length text</a:t>
            </a:r>
          </a:p>
        </p:txBody>
      </p:sp>
      <p:sp>
        <p:nvSpPr>
          <p:cNvPr id="14" name="TextBox 14"/>
          <p:cNvSpPr txBox="1"/>
          <p:nvPr/>
        </p:nvSpPr>
        <p:spPr>
          <a:xfrm>
            <a:off x="7850237" y="8223497"/>
            <a:ext cx="437688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DECIMAL for monetary values</a:t>
            </a:r>
          </a:p>
        </p:txBody>
      </p:sp>
      <p:sp>
        <p:nvSpPr>
          <p:cNvPr id="15" name="TextBox 15"/>
          <p:cNvSpPr txBox="1"/>
          <p:nvPr/>
        </p:nvSpPr>
        <p:spPr>
          <a:xfrm>
            <a:off x="7850237" y="8776246"/>
            <a:ext cx="437688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DATE for temporal data</a:t>
            </a:r>
          </a:p>
        </p:txBody>
      </p:sp>
      <p:sp>
        <p:nvSpPr>
          <p:cNvPr id="16" name="TextBox 16"/>
          <p:cNvSpPr txBox="1"/>
          <p:nvPr/>
        </p:nvSpPr>
        <p:spPr>
          <a:xfrm>
            <a:off x="12928401" y="5560516"/>
            <a:ext cx="3544044" cy="461962"/>
          </a:xfrm>
          <a:prstGeom prst="rect">
            <a:avLst/>
          </a:prstGeom>
        </p:spPr>
        <p:txBody>
          <a:bodyPr lIns="0" tIns="0" rIns="0" bIns="0" rtlCol="0" anchor="t">
            <a:spAutoFit/>
          </a:bodyPr>
          <a:lstStyle/>
          <a:p>
            <a:pPr algn="l">
              <a:lnSpc>
                <a:spcPts val="3437"/>
              </a:lnSpc>
            </a:pPr>
            <a:r>
              <a:rPr lang="en-US" sz="2750" spc="-16">
                <a:solidFill>
                  <a:srgbClr val="B0CA1F"/>
                </a:solidFill>
                <a:latin typeface="TT Rounds Condensed"/>
                <a:ea typeface="TT Rounds Condensed"/>
                <a:cs typeface="TT Rounds Condensed"/>
                <a:sym typeface="TT Rounds Condensed"/>
              </a:rPr>
              <a:t>Key Constraints</a:t>
            </a:r>
          </a:p>
        </p:txBody>
      </p:sp>
      <p:sp>
        <p:nvSpPr>
          <p:cNvPr id="17" name="TextBox 17"/>
          <p:cNvSpPr txBox="1"/>
          <p:nvPr/>
        </p:nvSpPr>
        <p:spPr>
          <a:xfrm>
            <a:off x="12928401" y="6210746"/>
            <a:ext cx="437688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PRIMARY KEY ensures uniqueness</a:t>
            </a:r>
          </a:p>
        </p:txBody>
      </p:sp>
      <p:sp>
        <p:nvSpPr>
          <p:cNvPr id="18" name="TextBox 18"/>
          <p:cNvSpPr txBox="1"/>
          <p:nvPr/>
        </p:nvSpPr>
        <p:spPr>
          <a:xfrm>
            <a:off x="12928401" y="7217122"/>
            <a:ext cx="4376886" cy="1002506"/>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FOREIGN KEY maintains relationships</a:t>
            </a:r>
          </a:p>
        </p:txBody>
      </p:sp>
      <p:sp>
        <p:nvSpPr>
          <p:cNvPr id="19" name="TextBox 19"/>
          <p:cNvSpPr txBox="1"/>
          <p:nvPr/>
        </p:nvSpPr>
        <p:spPr>
          <a:xfrm>
            <a:off x="12928401" y="8223497"/>
            <a:ext cx="437688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Prevents orphaned records</a:t>
            </a:r>
          </a:p>
        </p:txBody>
      </p:sp>
      <p:sp>
        <p:nvSpPr>
          <p:cNvPr id="20" name="TextBox 20"/>
          <p:cNvSpPr txBox="1"/>
          <p:nvPr/>
        </p:nvSpPr>
        <p:spPr>
          <a:xfrm>
            <a:off x="12928401" y="8776246"/>
            <a:ext cx="4376886" cy="548879"/>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CFCBBF"/>
                </a:solidFill>
                <a:latin typeface="Raleway"/>
                <a:ea typeface="Raleway"/>
                <a:cs typeface="Raleway"/>
                <a:sym typeface="Raleway"/>
              </a:rPr>
              <a:t>Enforces data consistency</a:t>
            </a:r>
          </a:p>
        </p:txBody>
      </p:sp>
      <p:grpSp>
        <p:nvGrpSpPr>
          <p:cNvPr id="21" name="Group 21"/>
          <p:cNvGrpSpPr>
            <a:grpSpLocks noChangeAspect="1"/>
          </p:cNvGrpSpPr>
          <p:nvPr/>
        </p:nvGrpSpPr>
        <p:grpSpPr>
          <a:xfrm>
            <a:off x="17133382" y="404231"/>
            <a:ext cx="883968" cy="883967"/>
            <a:chOff x="0" y="0"/>
            <a:chExt cx="1178623" cy="1178623"/>
          </a:xfrm>
        </p:grpSpPr>
        <p:sp>
          <p:nvSpPr>
            <p:cNvPr id="22" name="Freeform 22"/>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5"/>
              <a:stretch>
                <a:fillRect r="-5" b="-5"/>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sp>
        <p:nvSpPr>
          <p:cNvPr id="6" name="TextBox 6"/>
          <p:cNvSpPr txBox="1"/>
          <p:nvPr/>
        </p:nvSpPr>
        <p:spPr>
          <a:xfrm>
            <a:off x="992238" y="1317575"/>
            <a:ext cx="14415344" cy="924074"/>
          </a:xfrm>
          <a:prstGeom prst="rect">
            <a:avLst/>
          </a:prstGeom>
        </p:spPr>
        <p:txBody>
          <a:bodyPr lIns="0" tIns="0" rIns="0" bIns="0" rtlCol="0" anchor="t">
            <a:spAutoFit/>
          </a:bodyPr>
          <a:lstStyle/>
          <a:p>
            <a:pPr algn="l">
              <a:lnSpc>
                <a:spcPts val="6937"/>
              </a:lnSpc>
            </a:pPr>
            <a:r>
              <a:rPr lang="en-US" sz="5562" spc="-33">
                <a:solidFill>
                  <a:srgbClr val="B0CA1F"/>
                </a:solidFill>
                <a:latin typeface="TT Rounds Condensed"/>
                <a:ea typeface="TT Rounds Condensed"/>
                <a:cs typeface="TT Rounds Condensed"/>
                <a:sym typeface="TT Rounds Condensed"/>
              </a:rPr>
              <a:t>Population Data: The Banking Community</a:t>
            </a:r>
          </a:p>
        </p:txBody>
      </p:sp>
      <p:sp>
        <p:nvSpPr>
          <p:cNvPr id="7" name="TextBox 7"/>
          <p:cNvSpPr txBox="1"/>
          <p:nvPr/>
        </p:nvSpPr>
        <p:spPr>
          <a:xfrm>
            <a:off x="992238" y="2713435"/>
            <a:ext cx="16303526" cy="1002506"/>
          </a:xfrm>
          <a:prstGeom prst="rect">
            <a:avLst/>
          </a:prstGeom>
        </p:spPr>
        <p:txBody>
          <a:bodyPr lIns="0" tIns="0" rIns="0" bIns="0" rtlCol="0" anchor="t">
            <a:spAutoFit/>
          </a:bodyPr>
          <a:lstStyle/>
          <a:p>
            <a:pPr algn="l">
              <a:lnSpc>
                <a:spcPts val="3562"/>
              </a:lnSpc>
            </a:pPr>
            <a:r>
              <a:rPr lang="en-US" sz="2187">
                <a:solidFill>
                  <a:srgbClr val="CFCBBF"/>
                </a:solidFill>
                <a:latin typeface="Raleway"/>
                <a:ea typeface="Raleway"/>
                <a:cs typeface="Raleway"/>
                <a:sym typeface="Raleway"/>
              </a:rPr>
              <a:t>Ten customers across major Indian cities form our banking network. Each customer profile includes contact information, date of birth, and location data, establishing the foundation for account creation and transaction processing.</a:t>
            </a:r>
          </a:p>
        </p:txBody>
      </p:sp>
      <p:grpSp>
        <p:nvGrpSpPr>
          <p:cNvPr id="8" name="Group 8"/>
          <p:cNvGrpSpPr/>
          <p:nvPr/>
        </p:nvGrpSpPr>
        <p:grpSpPr>
          <a:xfrm>
            <a:off x="987475" y="4030116"/>
            <a:ext cx="16313051" cy="4905970"/>
            <a:chOff x="0" y="0"/>
            <a:chExt cx="21750735" cy="6541293"/>
          </a:xfrm>
        </p:grpSpPr>
        <p:sp>
          <p:nvSpPr>
            <p:cNvPr id="9" name="Freeform 9"/>
            <p:cNvSpPr/>
            <p:nvPr/>
          </p:nvSpPr>
          <p:spPr>
            <a:xfrm>
              <a:off x="0" y="0"/>
              <a:ext cx="21750655" cy="6541389"/>
            </a:xfrm>
            <a:custGeom>
              <a:avLst/>
              <a:gdLst/>
              <a:ahLst/>
              <a:cxnLst/>
              <a:rect l="l" t="t" r="r" b="b"/>
              <a:pathLst>
                <a:path w="21750655" h="6541389">
                  <a:moveTo>
                    <a:pt x="0" y="63119"/>
                  </a:moveTo>
                  <a:cubicBezTo>
                    <a:pt x="0" y="28194"/>
                    <a:pt x="28321" y="0"/>
                    <a:pt x="63119" y="0"/>
                  </a:cubicBezTo>
                  <a:lnTo>
                    <a:pt x="21687537" y="0"/>
                  </a:lnTo>
                  <a:lnTo>
                    <a:pt x="21687537" y="6350"/>
                  </a:lnTo>
                  <a:lnTo>
                    <a:pt x="21687537" y="0"/>
                  </a:lnTo>
                  <a:cubicBezTo>
                    <a:pt x="21722462" y="0"/>
                    <a:pt x="21750655" y="28194"/>
                    <a:pt x="21750655" y="63119"/>
                  </a:cubicBezTo>
                  <a:lnTo>
                    <a:pt x="21744305" y="63119"/>
                  </a:lnTo>
                  <a:lnTo>
                    <a:pt x="21750655" y="63119"/>
                  </a:lnTo>
                  <a:lnTo>
                    <a:pt x="21750655" y="6478270"/>
                  </a:lnTo>
                  <a:lnTo>
                    <a:pt x="21744305" y="6478270"/>
                  </a:lnTo>
                  <a:lnTo>
                    <a:pt x="21750655" y="6478270"/>
                  </a:lnTo>
                  <a:cubicBezTo>
                    <a:pt x="21750655" y="6513068"/>
                    <a:pt x="21722335" y="6541389"/>
                    <a:pt x="21687537" y="6541389"/>
                  </a:cubicBezTo>
                  <a:lnTo>
                    <a:pt x="21687537" y="6535039"/>
                  </a:lnTo>
                  <a:lnTo>
                    <a:pt x="21687537" y="6541389"/>
                  </a:lnTo>
                  <a:lnTo>
                    <a:pt x="63119" y="6541389"/>
                  </a:lnTo>
                  <a:lnTo>
                    <a:pt x="63119" y="6535039"/>
                  </a:lnTo>
                  <a:lnTo>
                    <a:pt x="63119" y="6541389"/>
                  </a:lnTo>
                  <a:cubicBezTo>
                    <a:pt x="28194" y="6541389"/>
                    <a:pt x="0" y="6513195"/>
                    <a:pt x="0" y="6478270"/>
                  </a:cubicBezTo>
                  <a:lnTo>
                    <a:pt x="0" y="63119"/>
                  </a:lnTo>
                  <a:lnTo>
                    <a:pt x="6350" y="63119"/>
                  </a:lnTo>
                  <a:lnTo>
                    <a:pt x="0" y="63119"/>
                  </a:lnTo>
                  <a:moveTo>
                    <a:pt x="12700" y="63119"/>
                  </a:moveTo>
                  <a:lnTo>
                    <a:pt x="12700" y="6478270"/>
                  </a:lnTo>
                  <a:lnTo>
                    <a:pt x="6350" y="6478270"/>
                  </a:lnTo>
                  <a:lnTo>
                    <a:pt x="12700" y="6478270"/>
                  </a:lnTo>
                  <a:cubicBezTo>
                    <a:pt x="12700" y="6506083"/>
                    <a:pt x="35306" y="6528689"/>
                    <a:pt x="63119" y="6528689"/>
                  </a:cubicBezTo>
                  <a:lnTo>
                    <a:pt x="21687537" y="6528689"/>
                  </a:lnTo>
                  <a:cubicBezTo>
                    <a:pt x="21715476" y="6528689"/>
                    <a:pt x="21737955" y="6506083"/>
                    <a:pt x="21737955" y="6478270"/>
                  </a:cubicBezTo>
                  <a:lnTo>
                    <a:pt x="21737955" y="63119"/>
                  </a:lnTo>
                  <a:cubicBezTo>
                    <a:pt x="21737955" y="35306"/>
                    <a:pt x="21715350" y="12700"/>
                    <a:pt x="21687537" y="12700"/>
                  </a:cubicBezTo>
                  <a:lnTo>
                    <a:pt x="63119" y="12700"/>
                  </a:lnTo>
                  <a:lnTo>
                    <a:pt x="63119" y="6350"/>
                  </a:lnTo>
                  <a:lnTo>
                    <a:pt x="63119" y="12700"/>
                  </a:lnTo>
                  <a:cubicBezTo>
                    <a:pt x="35306" y="12700"/>
                    <a:pt x="12700" y="35306"/>
                    <a:pt x="12700" y="63119"/>
                  </a:cubicBezTo>
                  <a:close/>
                </a:path>
              </a:pathLst>
            </a:custGeom>
            <a:solidFill>
              <a:srgbClr val="FFFFFF">
                <a:alpha val="5490"/>
              </a:srgbClr>
            </a:solidFill>
          </p:spPr>
        </p:sp>
      </p:grpSp>
      <p:grpSp>
        <p:nvGrpSpPr>
          <p:cNvPr id="10" name="Group 10"/>
          <p:cNvGrpSpPr/>
          <p:nvPr/>
        </p:nvGrpSpPr>
        <p:grpSpPr>
          <a:xfrm>
            <a:off x="1001762" y="4044404"/>
            <a:ext cx="16284476" cy="812899"/>
            <a:chOff x="0" y="0"/>
            <a:chExt cx="21712635" cy="1083865"/>
          </a:xfrm>
        </p:grpSpPr>
        <p:sp>
          <p:nvSpPr>
            <p:cNvPr id="11" name="Freeform 11"/>
            <p:cNvSpPr/>
            <p:nvPr/>
          </p:nvSpPr>
          <p:spPr>
            <a:xfrm>
              <a:off x="0" y="0"/>
              <a:ext cx="21712682" cy="1083818"/>
            </a:xfrm>
            <a:custGeom>
              <a:avLst/>
              <a:gdLst/>
              <a:ahLst/>
              <a:cxnLst/>
              <a:rect l="l" t="t" r="r" b="b"/>
              <a:pathLst>
                <a:path w="21712682" h="1083818">
                  <a:moveTo>
                    <a:pt x="0" y="0"/>
                  </a:moveTo>
                  <a:lnTo>
                    <a:pt x="21712682" y="0"/>
                  </a:lnTo>
                  <a:lnTo>
                    <a:pt x="21712682" y="1083818"/>
                  </a:lnTo>
                  <a:lnTo>
                    <a:pt x="0" y="1083818"/>
                  </a:lnTo>
                  <a:close/>
                </a:path>
              </a:pathLst>
            </a:custGeom>
            <a:solidFill>
              <a:srgbClr val="FFFFFF">
                <a:alpha val="0"/>
              </a:srgbClr>
            </a:solidFill>
          </p:spPr>
        </p:sp>
      </p:grpSp>
      <p:sp>
        <p:nvSpPr>
          <p:cNvPr id="12" name="TextBox 12"/>
          <p:cNvSpPr txBox="1"/>
          <p:nvPr/>
        </p:nvSpPr>
        <p:spPr>
          <a:xfrm>
            <a:off x="1285578" y="4090690"/>
            <a:ext cx="4313485" cy="586979"/>
          </a:xfrm>
          <a:prstGeom prst="rect">
            <a:avLst/>
          </a:prstGeom>
        </p:spPr>
        <p:txBody>
          <a:bodyPr lIns="0" tIns="0" rIns="0" bIns="0" rtlCol="0" anchor="t">
            <a:spAutoFit/>
          </a:bodyPr>
          <a:lstStyle/>
          <a:p>
            <a:pPr algn="l">
              <a:lnSpc>
                <a:spcPts val="3562"/>
              </a:lnSpc>
            </a:pPr>
            <a:r>
              <a:rPr lang="en-US" sz="2187" b="1">
                <a:solidFill>
                  <a:srgbClr val="CFCBBF"/>
                </a:solidFill>
                <a:latin typeface="Calibri (MS) Bold"/>
                <a:ea typeface="Calibri (MS) Bold"/>
                <a:cs typeface="Calibri (MS) Bold"/>
                <a:sym typeface="Calibri (MS) Bold"/>
              </a:rPr>
              <a:t>Customer Name</a:t>
            </a:r>
          </a:p>
        </p:txBody>
      </p:sp>
      <p:sp>
        <p:nvSpPr>
          <p:cNvPr id="13" name="TextBox 13"/>
          <p:cNvSpPr txBox="1"/>
          <p:nvPr/>
        </p:nvSpPr>
        <p:spPr>
          <a:xfrm>
            <a:off x="6175622" y="4090690"/>
            <a:ext cx="3494485" cy="586979"/>
          </a:xfrm>
          <a:prstGeom prst="rect">
            <a:avLst/>
          </a:prstGeom>
        </p:spPr>
        <p:txBody>
          <a:bodyPr lIns="0" tIns="0" rIns="0" bIns="0" rtlCol="0" anchor="t">
            <a:spAutoFit/>
          </a:bodyPr>
          <a:lstStyle/>
          <a:p>
            <a:pPr algn="l">
              <a:lnSpc>
                <a:spcPts val="3562"/>
              </a:lnSpc>
            </a:pPr>
            <a:r>
              <a:rPr lang="en-US" sz="2187" b="1">
                <a:solidFill>
                  <a:srgbClr val="CFCBBF"/>
                </a:solidFill>
                <a:latin typeface="Calibri (MS) Bold"/>
                <a:ea typeface="Calibri (MS) Bold"/>
                <a:cs typeface="Calibri (MS) Bold"/>
                <a:sym typeface="Calibri (MS) Bold"/>
              </a:rPr>
              <a:t>City</a:t>
            </a:r>
          </a:p>
        </p:txBody>
      </p:sp>
      <p:sp>
        <p:nvSpPr>
          <p:cNvPr id="14" name="TextBox 14"/>
          <p:cNvSpPr txBox="1"/>
          <p:nvPr/>
        </p:nvSpPr>
        <p:spPr>
          <a:xfrm>
            <a:off x="10246667" y="4090690"/>
            <a:ext cx="2680246" cy="586979"/>
          </a:xfrm>
          <a:prstGeom prst="rect">
            <a:avLst/>
          </a:prstGeom>
        </p:spPr>
        <p:txBody>
          <a:bodyPr lIns="0" tIns="0" rIns="0" bIns="0" rtlCol="0" anchor="t">
            <a:spAutoFit/>
          </a:bodyPr>
          <a:lstStyle/>
          <a:p>
            <a:pPr algn="l">
              <a:lnSpc>
                <a:spcPts val="3562"/>
              </a:lnSpc>
            </a:pPr>
            <a:r>
              <a:rPr lang="en-US" sz="2187" b="1">
                <a:solidFill>
                  <a:srgbClr val="CFCBBF"/>
                </a:solidFill>
                <a:latin typeface="Calibri (MS) Bold"/>
                <a:ea typeface="Calibri (MS) Bold"/>
                <a:cs typeface="Calibri (MS) Bold"/>
                <a:sym typeface="Calibri (MS) Bold"/>
              </a:rPr>
              <a:t>Account Type</a:t>
            </a:r>
          </a:p>
        </p:txBody>
      </p:sp>
      <p:sp>
        <p:nvSpPr>
          <p:cNvPr id="15" name="TextBox 15"/>
          <p:cNvSpPr txBox="1"/>
          <p:nvPr/>
        </p:nvSpPr>
        <p:spPr>
          <a:xfrm>
            <a:off x="13503474" y="4090690"/>
            <a:ext cx="3499246" cy="586979"/>
          </a:xfrm>
          <a:prstGeom prst="rect">
            <a:avLst/>
          </a:prstGeom>
        </p:spPr>
        <p:txBody>
          <a:bodyPr lIns="0" tIns="0" rIns="0" bIns="0" rtlCol="0" anchor="t">
            <a:spAutoFit/>
          </a:bodyPr>
          <a:lstStyle/>
          <a:p>
            <a:pPr algn="l">
              <a:lnSpc>
                <a:spcPts val="3562"/>
              </a:lnSpc>
            </a:pPr>
            <a:r>
              <a:rPr lang="en-US" sz="2187" b="1">
                <a:solidFill>
                  <a:srgbClr val="CFCBBF"/>
                </a:solidFill>
                <a:latin typeface="Calibri (MS) Bold"/>
                <a:ea typeface="Calibri (MS) Bold"/>
                <a:cs typeface="Calibri (MS) Bold"/>
                <a:sym typeface="Calibri (MS) Bold"/>
              </a:rPr>
              <a:t>Balance (₹)</a:t>
            </a:r>
          </a:p>
        </p:txBody>
      </p:sp>
      <p:grpSp>
        <p:nvGrpSpPr>
          <p:cNvPr id="16" name="Group 16"/>
          <p:cNvGrpSpPr/>
          <p:nvPr/>
        </p:nvGrpSpPr>
        <p:grpSpPr>
          <a:xfrm>
            <a:off x="1001762" y="4857304"/>
            <a:ext cx="16284476" cy="812899"/>
            <a:chOff x="0" y="0"/>
            <a:chExt cx="21712635" cy="1083865"/>
          </a:xfrm>
        </p:grpSpPr>
        <p:sp>
          <p:nvSpPr>
            <p:cNvPr id="17" name="Freeform 17"/>
            <p:cNvSpPr/>
            <p:nvPr/>
          </p:nvSpPr>
          <p:spPr>
            <a:xfrm>
              <a:off x="0" y="0"/>
              <a:ext cx="21712682" cy="1083818"/>
            </a:xfrm>
            <a:custGeom>
              <a:avLst/>
              <a:gdLst/>
              <a:ahLst/>
              <a:cxnLst/>
              <a:rect l="l" t="t" r="r" b="b"/>
              <a:pathLst>
                <a:path w="21712682" h="1083818">
                  <a:moveTo>
                    <a:pt x="0" y="0"/>
                  </a:moveTo>
                  <a:lnTo>
                    <a:pt x="21712682" y="0"/>
                  </a:lnTo>
                  <a:lnTo>
                    <a:pt x="21712682" y="1083818"/>
                  </a:lnTo>
                  <a:lnTo>
                    <a:pt x="0" y="1083818"/>
                  </a:lnTo>
                  <a:close/>
                </a:path>
              </a:pathLst>
            </a:custGeom>
            <a:solidFill>
              <a:srgbClr val="000000">
                <a:alpha val="0"/>
              </a:srgbClr>
            </a:solidFill>
          </p:spPr>
        </p:sp>
      </p:grpSp>
      <p:sp>
        <p:nvSpPr>
          <p:cNvPr id="18" name="TextBox 18"/>
          <p:cNvSpPr txBox="1"/>
          <p:nvPr/>
        </p:nvSpPr>
        <p:spPr>
          <a:xfrm>
            <a:off x="1285578" y="4903589"/>
            <a:ext cx="4313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Arjun Sharma</a:t>
            </a:r>
          </a:p>
        </p:txBody>
      </p:sp>
      <p:sp>
        <p:nvSpPr>
          <p:cNvPr id="19" name="TextBox 19"/>
          <p:cNvSpPr txBox="1"/>
          <p:nvPr/>
        </p:nvSpPr>
        <p:spPr>
          <a:xfrm>
            <a:off x="6175622" y="4903589"/>
            <a:ext cx="3494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Mumbai</a:t>
            </a:r>
          </a:p>
        </p:txBody>
      </p:sp>
      <p:sp>
        <p:nvSpPr>
          <p:cNvPr id="20" name="TextBox 20"/>
          <p:cNvSpPr txBox="1"/>
          <p:nvPr/>
        </p:nvSpPr>
        <p:spPr>
          <a:xfrm>
            <a:off x="10246667" y="4903589"/>
            <a:ext cx="2680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Savings</a:t>
            </a:r>
          </a:p>
        </p:txBody>
      </p:sp>
      <p:sp>
        <p:nvSpPr>
          <p:cNvPr id="21" name="TextBox 21"/>
          <p:cNvSpPr txBox="1"/>
          <p:nvPr/>
        </p:nvSpPr>
        <p:spPr>
          <a:xfrm>
            <a:off x="13503474" y="4903589"/>
            <a:ext cx="3499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50,000</a:t>
            </a:r>
          </a:p>
        </p:txBody>
      </p:sp>
      <p:grpSp>
        <p:nvGrpSpPr>
          <p:cNvPr id="22" name="Group 22"/>
          <p:cNvGrpSpPr/>
          <p:nvPr/>
        </p:nvGrpSpPr>
        <p:grpSpPr>
          <a:xfrm>
            <a:off x="1001762" y="5670202"/>
            <a:ext cx="16284476" cy="812899"/>
            <a:chOff x="0" y="0"/>
            <a:chExt cx="21712635" cy="1083865"/>
          </a:xfrm>
        </p:grpSpPr>
        <p:sp>
          <p:nvSpPr>
            <p:cNvPr id="23" name="Freeform 23"/>
            <p:cNvSpPr/>
            <p:nvPr/>
          </p:nvSpPr>
          <p:spPr>
            <a:xfrm>
              <a:off x="0" y="0"/>
              <a:ext cx="21712682" cy="1083818"/>
            </a:xfrm>
            <a:custGeom>
              <a:avLst/>
              <a:gdLst/>
              <a:ahLst/>
              <a:cxnLst/>
              <a:rect l="l" t="t" r="r" b="b"/>
              <a:pathLst>
                <a:path w="21712682" h="1083818">
                  <a:moveTo>
                    <a:pt x="0" y="0"/>
                  </a:moveTo>
                  <a:lnTo>
                    <a:pt x="21712682" y="0"/>
                  </a:lnTo>
                  <a:lnTo>
                    <a:pt x="21712682" y="1083818"/>
                  </a:lnTo>
                  <a:lnTo>
                    <a:pt x="0" y="1083818"/>
                  </a:lnTo>
                  <a:close/>
                </a:path>
              </a:pathLst>
            </a:custGeom>
            <a:solidFill>
              <a:srgbClr val="FFFFFF">
                <a:alpha val="0"/>
              </a:srgbClr>
            </a:solidFill>
          </p:spPr>
        </p:sp>
      </p:grpSp>
      <p:sp>
        <p:nvSpPr>
          <p:cNvPr id="24" name="TextBox 24"/>
          <p:cNvSpPr txBox="1"/>
          <p:nvPr/>
        </p:nvSpPr>
        <p:spPr>
          <a:xfrm>
            <a:off x="1285578" y="5716489"/>
            <a:ext cx="4313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Priya Verma</a:t>
            </a:r>
          </a:p>
        </p:txBody>
      </p:sp>
      <p:sp>
        <p:nvSpPr>
          <p:cNvPr id="25" name="TextBox 25"/>
          <p:cNvSpPr txBox="1"/>
          <p:nvPr/>
        </p:nvSpPr>
        <p:spPr>
          <a:xfrm>
            <a:off x="6175622" y="5716489"/>
            <a:ext cx="3494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Delhi</a:t>
            </a:r>
          </a:p>
        </p:txBody>
      </p:sp>
      <p:sp>
        <p:nvSpPr>
          <p:cNvPr id="26" name="TextBox 26"/>
          <p:cNvSpPr txBox="1"/>
          <p:nvPr/>
        </p:nvSpPr>
        <p:spPr>
          <a:xfrm>
            <a:off x="10246667" y="5716489"/>
            <a:ext cx="2680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Current</a:t>
            </a:r>
          </a:p>
        </p:txBody>
      </p:sp>
      <p:sp>
        <p:nvSpPr>
          <p:cNvPr id="27" name="TextBox 27"/>
          <p:cNvSpPr txBox="1"/>
          <p:nvPr/>
        </p:nvSpPr>
        <p:spPr>
          <a:xfrm>
            <a:off x="13503474" y="5716489"/>
            <a:ext cx="3499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75,000</a:t>
            </a:r>
          </a:p>
        </p:txBody>
      </p:sp>
      <p:grpSp>
        <p:nvGrpSpPr>
          <p:cNvPr id="28" name="Group 28"/>
          <p:cNvGrpSpPr/>
          <p:nvPr/>
        </p:nvGrpSpPr>
        <p:grpSpPr>
          <a:xfrm>
            <a:off x="1001762" y="6483102"/>
            <a:ext cx="16284476" cy="812899"/>
            <a:chOff x="0" y="0"/>
            <a:chExt cx="21712635" cy="1083865"/>
          </a:xfrm>
        </p:grpSpPr>
        <p:sp>
          <p:nvSpPr>
            <p:cNvPr id="29" name="Freeform 29"/>
            <p:cNvSpPr/>
            <p:nvPr/>
          </p:nvSpPr>
          <p:spPr>
            <a:xfrm>
              <a:off x="0" y="0"/>
              <a:ext cx="21712682" cy="1083818"/>
            </a:xfrm>
            <a:custGeom>
              <a:avLst/>
              <a:gdLst/>
              <a:ahLst/>
              <a:cxnLst/>
              <a:rect l="l" t="t" r="r" b="b"/>
              <a:pathLst>
                <a:path w="21712682" h="1083818">
                  <a:moveTo>
                    <a:pt x="0" y="0"/>
                  </a:moveTo>
                  <a:lnTo>
                    <a:pt x="21712682" y="0"/>
                  </a:lnTo>
                  <a:lnTo>
                    <a:pt x="21712682" y="1083818"/>
                  </a:lnTo>
                  <a:lnTo>
                    <a:pt x="0" y="1083818"/>
                  </a:lnTo>
                  <a:close/>
                </a:path>
              </a:pathLst>
            </a:custGeom>
            <a:solidFill>
              <a:srgbClr val="000000">
                <a:alpha val="0"/>
              </a:srgbClr>
            </a:solidFill>
          </p:spPr>
        </p:sp>
      </p:grpSp>
      <p:sp>
        <p:nvSpPr>
          <p:cNvPr id="30" name="TextBox 30"/>
          <p:cNvSpPr txBox="1"/>
          <p:nvPr/>
        </p:nvSpPr>
        <p:spPr>
          <a:xfrm>
            <a:off x="1285578" y="6529387"/>
            <a:ext cx="4313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Rohan Das</a:t>
            </a:r>
          </a:p>
        </p:txBody>
      </p:sp>
      <p:sp>
        <p:nvSpPr>
          <p:cNvPr id="31" name="TextBox 31"/>
          <p:cNvSpPr txBox="1"/>
          <p:nvPr/>
        </p:nvSpPr>
        <p:spPr>
          <a:xfrm>
            <a:off x="6175622" y="6529387"/>
            <a:ext cx="3494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Bangalore</a:t>
            </a:r>
          </a:p>
        </p:txBody>
      </p:sp>
      <p:sp>
        <p:nvSpPr>
          <p:cNvPr id="32" name="TextBox 32"/>
          <p:cNvSpPr txBox="1"/>
          <p:nvPr/>
        </p:nvSpPr>
        <p:spPr>
          <a:xfrm>
            <a:off x="10246667" y="6529387"/>
            <a:ext cx="2680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Savings</a:t>
            </a:r>
          </a:p>
        </p:txBody>
      </p:sp>
      <p:sp>
        <p:nvSpPr>
          <p:cNvPr id="33" name="TextBox 33"/>
          <p:cNvSpPr txBox="1"/>
          <p:nvPr/>
        </p:nvSpPr>
        <p:spPr>
          <a:xfrm>
            <a:off x="13503474" y="6529387"/>
            <a:ext cx="3499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62,000</a:t>
            </a:r>
          </a:p>
        </p:txBody>
      </p:sp>
      <p:grpSp>
        <p:nvGrpSpPr>
          <p:cNvPr id="34" name="Group 34"/>
          <p:cNvGrpSpPr/>
          <p:nvPr/>
        </p:nvGrpSpPr>
        <p:grpSpPr>
          <a:xfrm>
            <a:off x="1001762" y="7296001"/>
            <a:ext cx="16284476" cy="812899"/>
            <a:chOff x="0" y="0"/>
            <a:chExt cx="21712635" cy="1083865"/>
          </a:xfrm>
        </p:grpSpPr>
        <p:sp>
          <p:nvSpPr>
            <p:cNvPr id="35" name="Freeform 35"/>
            <p:cNvSpPr/>
            <p:nvPr/>
          </p:nvSpPr>
          <p:spPr>
            <a:xfrm>
              <a:off x="0" y="0"/>
              <a:ext cx="21712682" cy="1083818"/>
            </a:xfrm>
            <a:custGeom>
              <a:avLst/>
              <a:gdLst/>
              <a:ahLst/>
              <a:cxnLst/>
              <a:rect l="l" t="t" r="r" b="b"/>
              <a:pathLst>
                <a:path w="21712682" h="1083818">
                  <a:moveTo>
                    <a:pt x="0" y="0"/>
                  </a:moveTo>
                  <a:lnTo>
                    <a:pt x="21712682" y="0"/>
                  </a:lnTo>
                  <a:lnTo>
                    <a:pt x="21712682" y="1083818"/>
                  </a:lnTo>
                  <a:lnTo>
                    <a:pt x="0" y="1083818"/>
                  </a:lnTo>
                  <a:close/>
                </a:path>
              </a:pathLst>
            </a:custGeom>
            <a:solidFill>
              <a:srgbClr val="FFFFFF">
                <a:alpha val="0"/>
              </a:srgbClr>
            </a:solidFill>
          </p:spPr>
        </p:sp>
      </p:grpSp>
      <p:sp>
        <p:nvSpPr>
          <p:cNvPr id="36" name="TextBox 36"/>
          <p:cNvSpPr txBox="1"/>
          <p:nvPr/>
        </p:nvSpPr>
        <p:spPr>
          <a:xfrm>
            <a:off x="1285578" y="7342286"/>
            <a:ext cx="4313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Anjali Singh</a:t>
            </a:r>
          </a:p>
        </p:txBody>
      </p:sp>
      <p:sp>
        <p:nvSpPr>
          <p:cNvPr id="37" name="TextBox 37"/>
          <p:cNvSpPr txBox="1"/>
          <p:nvPr/>
        </p:nvSpPr>
        <p:spPr>
          <a:xfrm>
            <a:off x="6175622" y="7342286"/>
            <a:ext cx="3494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Chennai</a:t>
            </a:r>
          </a:p>
        </p:txBody>
      </p:sp>
      <p:sp>
        <p:nvSpPr>
          <p:cNvPr id="38" name="TextBox 38"/>
          <p:cNvSpPr txBox="1"/>
          <p:nvPr/>
        </p:nvSpPr>
        <p:spPr>
          <a:xfrm>
            <a:off x="10246667" y="7342286"/>
            <a:ext cx="2680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Savings</a:t>
            </a:r>
          </a:p>
        </p:txBody>
      </p:sp>
      <p:sp>
        <p:nvSpPr>
          <p:cNvPr id="39" name="TextBox 39"/>
          <p:cNvSpPr txBox="1"/>
          <p:nvPr/>
        </p:nvSpPr>
        <p:spPr>
          <a:xfrm>
            <a:off x="13503474" y="7342286"/>
            <a:ext cx="3499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48,000</a:t>
            </a:r>
          </a:p>
        </p:txBody>
      </p:sp>
      <p:grpSp>
        <p:nvGrpSpPr>
          <p:cNvPr id="40" name="Group 40"/>
          <p:cNvGrpSpPr/>
          <p:nvPr/>
        </p:nvGrpSpPr>
        <p:grpSpPr>
          <a:xfrm>
            <a:off x="1001762" y="8108900"/>
            <a:ext cx="16284476" cy="812899"/>
            <a:chOff x="0" y="0"/>
            <a:chExt cx="21712635" cy="1083865"/>
          </a:xfrm>
        </p:grpSpPr>
        <p:sp>
          <p:nvSpPr>
            <p:cNvPr id="41" name="Freeform 41"/>
            <p:cNvSpPr/>
            <p:nvPr/>
          </p:nvSpPr>
          <p:spPr>
            <a:xfrm>
              <a:off x="0" y="0"/>
              <a:ext cx="21712682" cy="1083818"/>
            </a:xfrm>
            <a:custGeom>
              <a:avLst/>
              <a:gdLst/>
              <a:ahLst/>
              <a:cxnLst/>
              <a:rect l="l" t="t" r="r" b="b"/>
              <a:pathLst>
                <a:path w="21712682" h="1083818">
                  <a:moveTo>
                    <a:pt x="0" y="0"/>
                  </a:moveTo>
                  <a:lnTo>
                    <a:pt x="21712682" y="0"/>
                  </a:lnTo>
                  <a:lnTo>
                    <a:pt x="21712682" y="1083818"/>
                  </a:lnTo>
                  <a:lnTo>
                    <a:pt x="0" y="1083818"/>
                  </a:lnTo>
                  <a:close/>
                </a:path>
              </a:pathLst>
            </a:custGeom>
            <a:solidFill>
              <a:srgbClr val="000000">
                <a:alpha val="0"/>
              </a:srgbClr>
            </a:solidFill>
          </p:spPr>
        </p:sp>
      </p:grpSp>
      <p:sp>
        <p:nvSpPr>
          <p:cNvPr id="42" name="TextBox 42"/>
          <p:cNvSpPr txBox="1"/>
          <p:nvPr/>
        </p:nvSpPr>
        <p:spPr>
          <a:xfrm>
            <a:off x="1285578" y="8155186"/>
            <a:ext cx="4313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Vikas Rao</a:t>
            </a:r>
          </a:p>
        </p:txBody>
      </p:sp>
      <p:sp>
        <p:nvSpPr>
          <p:cNvPr id="43" name="TextBox 43"/>
          <p:cNvSpPr txBox="1"/>
          <p:nvPr/>
        </p:nvSpPr>
        <p:spPr>
          <a:xfrm>
            <a:off x="6175622" y="8155186"/>
            <a:ext cx="3494485"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Hyderabad</a:t>
            </a:r>
          </a:p>
        </p:txBody>
      </p:sp>
      <p:sp>
        <p:nvSpPr>
          <p:cNvPr id="44" name="TextBox 44"/>
          <p:cNvSpPr txBox="1"/>
          <p:nvPr/>
        </p:nvSpPr>
        <p:spPr>
          <a:xfrm>
            <a:off x="10246667" y="8155186"/>
            <a:ext cx="2680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Current</a:t>
            </a:r>
          </a:p>
        </p:txBody>
      </p:sp>
      <p:sp>
        <p:nvSpPr>
          <p:cNvPr id="45" name="TextBox 45"/>
          <p:cNvSpPr txBox="1"/>
          <p:nvPr/>
        </p:nvSpPr>
        <p:spPr>
          <a:xfrm>
            <a:off x="13503474" y="8155186"/>
            <a:ext cx="3499246" cy="586979"/>
          </a:xfrm>
          <a:prstGeom prst="rect">
            <a:avLst/>
          </a:prstGeom>
        </p:spPr>
        <p:txBody>
          <a:bodyPr lIns="0" tIns="0" rIns="0" bIns="0" rtlCol="0" anchor="t">
            <a:spAutoFit/>
          </a:bodyPr>
          <a:lstStyle/>
          <a:p>
            <a:pPr algn="l">
              <a:lnSpc>
                <a:spcPts val="3562"/>
              </a:lnSpc>
            </a:pPr>
            <a:r>
              <a:rPr lang="en-US" sz="2187">
                <a:solidFill>
                  <a:srgbClr val="CFCBBF"/>
                </a:solidFill>
                <a:latin typeface="Calibri (MS)"/>
                <a:ea typeface="Calibri (MS)"/>
                <a:cs typeface="Calibri (MS)"/>
                <a:sym typeface="Calibri (MS)"/>
              </a:rPr>
              <a:t>89,000</a:t>
            </a:r>
          </a:p>
        </p:txBody>
      </p:sp>
      <p:grpSp>
        <p:nvGrpSpPr>
          <p:cNvPr id="46" name="Group 46"/>
          <p:cNvGrpSpPr>
            <a:grpSpLocks noChangeAspect="1"/>
          </p:cNvGrpSpPr>
          <p:nvPr/>
        </p:nvGrpSpPr>
        <p:grpSpPr>
          <a:xfrm>
            <a:off x="17133382" y="404231"/>
            <a:ext cx="883968" cy="883967"/>
            <a:chOff x="0" y="0"/>
            <a:chExt cx="1178623" cy="1178623"/>
          </a:xfrm>
        </p:grpSpPr>
        <p:sp>
          <p:nvSpPr>
            <p:cNvPr id="47" name="Freeform 47"/>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4"/>
              <a:stretch>
                <a:fillRect r="-5" b="-5"/>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C1D"/>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625209" y="930920"/>
            <a:ext cx="2740224" cy="351979"/>
          </a:xfrm>
          <a:prstGeom prst="rect">
            <a:avLst/>
          </a:prstGeom>
        </p:spPr>
        <p:txBody>
          <a:bodyPr lIns="0" tIns="0" rIns="0" bIns="0" rtlCol="0" anchor="t">
            <a:spAutoFit/>
          </a:bodyPr>
          <a:lstStyle/>
          <a:p>
            <a:pPr algn="l">
              <a:lnSpc>
                <a:spcPts val="2687"/>
              </a:lnSpc>
            </a:pPr>
            <a:r>
              <a:rPr lang="en-US" sz="2125" spc="-12">
                <a:solidFill>
                  <a:srgbClr val="B0CA1F"/>
                </a:solidFill>
                <a:latin typeface="TT Rounds Condensed"/>
                <a:ea typeface="TT Rounds Condensed"/>
                <a:cs typeface="TT Rounds Condensed"/>
                <a:sym typeface="TT Rounds Condensed"/>
              </a:rPr>
              <a:t>Data Manipulation</a:t>
            </a:r>
          </a:p>
        </p:txBody>
      </p:sp>
      <p:sp>
        <p:nvSpPr>
          <p:cNvPr id="9" name="TextBox 9"/>
          <p:cNvSpPr txBox="1"/>
          <p:nvPr/>
        </p:nvSpPr>
        <p:spPr>
          <a:xfrm>
            <a:off x="7625209" y="1341984"/>
            <a:ext cx="9201596" cy="713482"/>
          </a:xfrm>
          <a:prstGeom prst="rect">
            <a:avLst/>
          </a:prstGeom>
        </p:spPr>
        <p:txBody>
          <a:bodyPr lIns="0" tIns="0" rIns="0" bIns="0" rtlCol="0" anchor="t">
            <a:spAutoFit/>
          </a:bodyPr>
          <a:lstStyle/>
          <a:p>
            <a:pPr algn="l">
              <a:lnSpc>
                <a:spcPts val="5374"/>
              </a:lnSpc>
            </a:pPr>
            <a:r>
              <a:rPr lang="en-US" sz="4312" spc="-26">
                <a:solidFill>
                  <a:srgbClr val="B0CA1F"/>
                </a:solidFill>
                <a:latin typeface="TT Rounds Condensed"/>
                <a:ea typeface="TT Rounds Condensed"/>
                <a:cs typeface="TT Rounds Condensed"/>
                <a:sym typeface="TT Rounds Condensed"/>
              </a:rPr>
              <a:t>Updating and Maintaining Records</a:t>
            </a:r>
          </a:p>
        </p:txBody>
      </p:sp>
      <p:sp>
        <p:nvSpPr>
          <p:cNvPr id="10" name="TextBox 10"/>
          <p:cNvSpPr txBox="1"/>
          <p:nvPr/>
        </p:nvSpPr>
        <p:spPr>
          <a:xfrm>
            <a:off x="7625209" y="2279451"/>
            <a:ext cx="9895582" cy="1156692"/>
          </a:xfrm>
          <a:prstGeom prst="rect">
            <a:avLst/>
          </a:prstGeom>
        </p:spPr>
        <p:txBody>
          <a:bodyPr lIns="0" tIns="0" rIns="0" bIns="0" rtlCol="0" anchor="t">
            <a:spAutoFit/>
          </a:bodyPr>
          <a:lstStyle/>
          <a:p>
            <a:pPr algn="l">
              <a:lnSpc>
                <a:spcPts val="2749"/>
              </a:lnSpc>
            </a:pPr>
            <a:r>
              <a:rPr lang="en-US" sz="1687">
                <a:solidFill>
                  <a:srgbClr val="CFCBBF"/>
                </a:solidFill>
                <a:latin typeface="Calibri (MS)"/>
                <a:ea typeface="Calibri (MS)"/>
                <a:cs typeface="Calibri (MS)"/>
                <a:sym typeface="Calibri (MS)"/>
              </a:rPr>
              <a:t>SQL's UPDATE statement modifies existing data efficiently. From depositing funds to applying salary increments, these operations maintain accurate financial records. Always disable safe updates when necessary for bulk operations.</a:t>
            </a:r>
          </a:p>
        </p:txBody>
      </p:sp>
      <p:grpSp>
        <p:nvGrpSpPr>
          <p:cNvPr id="11" name="Group 11"/>
          <p:cNvGrpSpPr/>
          <p:nvPr/>
        </p:nvGrpSpPr>
        <p:grpSpPr>
          <a:xfrm>
            <a:off x="7610921" y="3668465"/>
            <a:ext cx="4866829" cy="3101579"/>
            <a:chOff x="0" y="0"/>
            <a:chExt cx="6489105" cy="4135438"/>
          </a:xfrm>
        </p:grpSpPr>
        <p:sp>
          <p:nvSpPr>
            <p:cNvPr id="12" name="Freeform 12"/>
            <p:cNvSpPr/>
            <p:nvPr/>
          </p:nvSpPr>
          <p:spPr>
            <a:xfrm>
              <a:off x="19050" y="19050"/>
              <a:ext cx="6451092" cy="4097401"/>
            </a:xfrm>
            <a:custGeom>
              <a:avLst/>
              <a:gdLst/>
              <a:ahLst/>
              <a:cxnLst/>
              <a:rect l="l" t="t" r="r" b="b"/>
              <a:pathLst>
                <a:path w="6451092" h="4097401">
                  <a:moveTo>
                    <a:pt x="0" y="182880"/>
                  </a:moveTo>
                  <a:cubicBezTo>
                    <a:pt x="0" y="81915"/>
                    <a:pt x="82169" y="0"/>
                    <a:pt x="183515" y="0"/>
                  </a:cubicBezTo>
                  <a:lnTo>
                    <a:pt x="6267577" y="0"/>
                  </a:lnTo>
                  <a:cubicBezTo>
                    <a:pt x="6368923" y="0"/>
                    <a:pt x="6451092" y="81915"/>
                    <a:pt x="6451092" y="182880"/>
                  </a:cubicBezTo>
                  <a:lnTo>
                    <a:pt x="6451092" y="3914521"/>
                  </a:lnTo>
                  <a:cubicBezTo>
                    <a:pt x="6451092" y="4015486"/>
                    <a:pt x="6368923" y="4097401"/>
                    <a:pt x="6267577" y="4097401"/>
                  </a:cubicBezTo>
                  <a:lnTo>
                    <a:pt x="183515" y="4097401"/>
                  </a:lnTo>
                  <a:cubicBezTo>
                    <a:pt x="82169" y="4097401"/>
                    <a:pt x="0" y="4015486"/>
                    <a:pt x="0" y="3914521"/>
                  </a:cubicBezTo>
                  <a:close/>
                </a:path>
              </a:pathLst>
            </a:custGeom>
            <a:solidFill>
              <a:srgbClr val="1B1C1D"/>
            </a:solidFill>
          </p:spPr>
        </p:sp>
        <p:sp>
          <p:nvSpPr>
            <p:cNvPr id="13" name="Freeform 13"/>
            <p:cNvSpPr/>
            <p:nvPr/>
          </p:nvSpPr>
          <p:spPr>
            <a:xfrm>
              <a:off x="0" y="0"/>
              <a:ext cx="6489192" cy="4135501"/>
            </a:xfrm>
            <a:custGeom>
              <a:avLst/>
              <a:gdLst/>
              <a:ahLst/>
              <a:cxnLst/>
              <a:rect l="l" t="t" r="r" b="b"/>
              <a:pathLst>
                <a:path w="6489192" h="4135501">
                  <a:moveTo>
                    <a:pt x="0" y="201930"/>
                  </a:moveTo>
                  <a:cubicBezTo>
                    <a:pt x="0" y="90297"/>
                    <a:pt x="90678" y="0"/>
                    <a:pt x="202565" y="0"/>
                  </a:cubicBezTo>
                  <a:lnTo>
                    <a:pt x="6286627" y="0"/>
                  </a:lnTo>
                  <a:lnTo>
                    <a:pt x="6286627" y="19050"/>
                  </a:lnTo>
                  <a:lnTo>
                    <a:pt x="6286627" y="0"/>
                  </a:lnTo>
                  <a:cubicBezTo>
                    <a:pt x="6398387" y="0"/>
                    <a:pt x="6489192" y="90297"/>
                    <a:pt x="6489192" y="201930"/>
                  </a:cubicBezTo>
                  <a:lnTo>
                    <a:pt x="6470142" y="201930"/>
                  </a:lnTo>
                  <a:lnTo>
                    <a:pt x="6489192" y="201930"/>
                  </a:lnTo>
                  <a:lnTo>
                    <a:pt x="6489192" y="3933571"/>
                  </a:lnTo>
                  <a:lnTo>
                    <a:pt x="6470142" y="3933571"/>
                  </a:lnTo>
                  <a:lnTo>
                    <a:pt x="6489192" y="3933571"/>
                  </a:lnTo>
                  <a:cubicBezTo>
                    <a:pt x="6489192" y="4045204"/>
                    <a:pt x="6398514" y="4135501"/>
                    <a:pt x="6286627" y="4135501"/>
                  </a:cubicBezTo>
                  <a:lnTo>
                    <a:pt x="6286627" y="4116451"/>
                  </a:lnTo>
                  <a:lnTo>
                    <a:pt x="6286627" y="4135501"/>
                  </a:lnTo>
                  <a:lnTo>
                    <a:pt x="202565" y="4135501"/>
                  </a:lnTo>
                  <a:lnTo>
                    <a:pt x="202565" y="4116451"/>
                  </a:lnTo>
                  <a:lnTo>
                    <a:pt x="202565" y="4135501"/>
                  </a:lnTo>
                  <a:cubicBezTo>
                    <a:pt x="90805" y="4135501"/>
                    <a:pt x="0" y="4045204"/>
                    <a:pt x="0" y="3933571"/>
                  </a:cubicBezTo>
                  <a:lnTo>
                    <a:pt x="0" y="201930"/>
                  </a:lnTo>
                  <a:lnTo>
                    <a:pt x="19050" y="201930"/>
                  </a:lnTo>
                  <a:lnTo>
                    <a:pt x="0" y="201930"/>
                  </a:lnTo>
                  <a:moveTo>
                    <a:pt x="38100" y="201930"/>
                  </a:moveTo>
                  <a:lnTo>
                    <a:pt x="38100" y="3933571"/>
                  </a:lnTo>
                  <a:lnTo>
                    <a:pt x="19050" y="3933571"/>
                  </a:lnTo>
                  <a:lnTo>
                    <a:pt x="38100" y="3933571"/>
                  </a:lnTo>
                  <a:cubicBezTo>
                    <a:pt x="38100" y="4023995"/>
                    <a:pt x="111633" y="4097401"/>
                    <a:pt x="202565" y="4097401"/>
                  </a:cubicBezTo>
                  <a:lnTo>
                    <a:pt x="6286627" y="4097401"/>
                  </a:lnTo>
                  <a:cubicBezTo>
                    <a:pt x="6377559" y="4097401"/>
                    <a:pt x="6451092" y="4023995"/>
                    <a:pt x="6451092" y="3933571"/>
                  </a:cubicBezTo>
                  <a:lnTo>
                    <a:pt x="6451092" y="201930"/>
                  </a:lnTo>
                  <a:cubicBezTo>
                    <a:pt x="6451092" y="111506"/>
                    <a:pt x="6377559" y="38100"/>
                    <a:pt x="6286627" y="38100"/>
                  </a:cubicBezTo>
                  <a:lnTo>
                    <a:pt x="202565" y="38100"/>
                  </a:lnTo>
                  <a:lnTo>
                    <a:pt x="202565" y="19050"/>
                  </a:lnTo>
                  <a:lnTo>
                    <a:pt x="202565" y="38100"/>
                  </a:lnTo>
                  <a:cubicBezTo>
                    <a:pt x="111633" y="38100"/>
                    <a:pt x="38100" y="111506"/>
                    <a:pt x="38100" y="201930"/>
                  </a:cubicBezTo>
                  <a:close/>
                </a:path>
              </a:pathLst>
            </a:custGeom>
            <a:solidFill>
              <a:srgbClr val="535455"/>
            </a:solidFill>
          </p:spPr>
        </p:sp>
      </p:grpSp>
      <p:grpSp>
        <p:nvGrpSpPr>
          <p:cNvPr id="14" name="Group 14"/>
          <p:cNvGrpSpPr>
            <a:grpSpLocks noChangeAspect="1"/>
          </p:cNvGrpSpPr>
          <p:nvPr/>
        </p:nvGrpSpPr>
        <p:grpSpPr>
          <a:xfrm>
            <a:off x="7596634" y="3682752"/>
            <a:ext cx="114300" cy="3073004"/>
            <a:chOff x="0" y="0"/>
            <a:chExt cx="152400" cy="4097338"/>
          </a:xfrm>
        </p:grpSpPr>
        <p:sp>
          <p:nvSpPr>
            <p:cNvPr id="15" name="Freeform 15" descr="preencoded.png"/>
            <p:cNvSpPr/>
            <p:nvPr/>
          </p:nvSpPr>
          <p:spPr>
            <a:xfrm>
              <a:off x="0" y="0"/>
              <a:ext cx="152400" cy="4097401"/>
            </a:xfrm>
            <a:custGeom>
              <a:avLst/>
              <a:gdLst/>
              <a:ahLst/>
              <a:cxnLst/>
              <a:rect l="l" t="t" r="r" b="b"/>
              <a:pathLst>
                <a:path w="152400" h="4097401">
                  <a:moveTo>
                    <a:pt x="0" y="0"/>
                  </a:moveTo>
                  <a:lnTo>
                    <a:pt x="152400" y="0"/>
                  </a:lnTo>
                  <a:lnTo>
                    <a:pt x="152400" y="4097401"/>
                  </a:lnTo>
                  <a:lnTo>
                    <a:pt x="0" y="4097401"/>
                  </a:lnTo>
                  <a:lnTo>
                    <a:pt x="0" y="0"/>
                  </a:lnTo>
                  <a:close/>
                </a:path>
              </a:pathLst>
            </a:custGeom>
            <a:blipFill>
              <a:blip r:embed="rId5"/>
              <a:stretch>
                <a:fillRect t="-58" b="-56"/>
              </a:stretch>
            </a:blipFill>
          </p:spPr>
        </p:sp>
      </p:grpSp>
      <p:sp>
        <p:nvSpPr>
          <p:cNvPr id="16" name="TextBox 16"/>
          <p:cNvSpPr txBox="1"/>
          <p:nvPr/>
        </p:nvSpPr>
        <p:spPr>
          <a:xfrm>
            <a:off x="7958584" y="3873252"/>
            <a:ext cx="3390454" cy="399604"/>
          </a:xfrm>
          <a:prstGeom prst="rect">
            <a:avLst/>
          </a:prstGeom>
        </p:spPr>
        <p:txBody>
          <a:bodyPr lIns="0" tIns="0" rIns="0" bIns="0" rtlCol="0" anchor="t">
            <a:spAutoFit/>
          </a:bodyPr>
          <a:lstStyle/>
          <a:p>
            <a:pPr algn="l">
              <a:lnSpc>
                <a:spcPts val="2687"/>
              </a:lnSpc>
            </a:pPr>
            <a:r>
              <a:rPr lang="en-US" sz="2125">
                <a:solidFill>
                  <a:srgbClr val="CFCBBF"/>
                </a:solidFill>
                <a:latin typeface="Calibri (MS)"/>
                <a:ea typeface="Calibri (MS)"/>
                <a:cs typeface="Calibri (MS)"/>
                <a:sym typeface="Calibri (MS)"/>
              </a:rPr>
              <a:t>Account Balance Updates</a:t>
            </a:r>
          </a:p>
        </p:txBody>
      </p:sp>
      <p:sp>
        <p:nvSpPr>
          <p:cNvPr id="17" name="TextBox 17"/>
          <p:cNvSpPr txBox="1"/>
          <p:nvPr/>
        </p:nvSpPr>
        <p:spPr>
          <a:xfrm>
            <a:off x="7958584" y="4299496"/>
            <a:ext cx="4257229" cy="663067"/>
          </a:xfrm>
          <a:prstGeom prst="rect">
            <a:avLst/>
          </a:prstGeom>
        </p:spPr>
        <p:txBody>
          <a:bodyPr lIns="0" tIns="0" rIns="0" bIns="0" rtlCol="0" anchor="t">
            <a:spAutoFit/>
          </a:bodyPr>
          <a:lstStyle/>
          <a:p>
            <a:pPr>
              <a:lnSpc>
                <a:spcPts val="2749"/>
              </a:lnSpc>
            </a:pPr>
            <a:r>
              <a:rPr lang="en-US" sz="1687" dirty="0">
                <a:solidFill>
                  <a:srgbClr val="CFCBBF"/>
                </a:solidFill>
                <a:latin typeface="Calibri (MS)"/>
                <a:ea typeface="Calibri (MS)"/>
                <a:cs typeface="Calibri (MS)"/>
                <a:sym typeface="Calibri (MS)"/>
              </a:rPr>
              <a:t>UPDATE Accounts SET balance = balance + 10000 WHERE </a:t>
            </a:r>
            <a:r>
              <a:rPr lang="en-US" sz="1687" dirty="0" err="1">
                <a:solidFill>
                  <a:srgbClr val="CFCBBF"/>
                </a:solidFill>
                <a:latin typeface="Calibri (MS)"/>
                <a:ea typeface="Calibri (MS)"/>
                <a:cs typeface="Calibri (MS)"/>
                <a:sym typeface="Calibri (MS)"/>
              </a:rPr>
              <a:t>acc_no</a:t>
            </a:r>
            <a:r>
              <a:rPr lang="en-US" sz="1687" dirty="0">
                <a:solidFill>
                  <a:srgbClr val="CFCBBF"/>
                </a:solidFill>
                <a:latin typeface="Calibri (MS)"/>
                <a:ea typeface="Calibri (MS)"/>
                <a:cs typeface="Calibri (MS)"/>
                <a:sym typeface="Calibri (MS)"/>
              </a:rPr>
              <a:t> = 2;</a:t>
            </a:r>
          </a:p>
        </p:txBody>
      </p:sp>
      <p:grpSp>
        <p:nvGrpSpPr>
          <p:cNvPr id="18" name="Group 18"/>
          <p:cNvGrpSpPr/>
          <p:nvPr/>
        </p:nvGrpSpPr>
        <p:grpSpPr>
          <a:xfrm>
            <a:off x="12668250" y="3668465"/>
            <a:ext cx="4866829" cy="3101579"/>
            <a:chOff x="0" y="0"/>
            <a:chExt cx="6489105" cy="4135438"/>
          </a:xfrm>
        </p:grpSpPr>
        <p:sp>
          <p:nvSpPr>
            <p:cNvPr id="19" name="Freeform 19"/>
            <p:cNvSpPr/>
            <p:nvPr/>
          </p:nvSpPr>
          <p:spPr>
            <a:xfrm>
              <a:off x="19050" y="19050"/>
              <a:ext cx="6451092" cy="4097401"/>
            </a:xfrm>
            <a:custGeom>
              <a:avLst/>
              <a:gdLst/>
              <a:ahLst/>
              <a:cxnLst/>
              <a:rect l="l" t="t" r="r" b="b"/>
              <a:pathLst>
                <a:path w="6451092" h="4097401">
                  <a:moveTo>
                    <a:pt x="0" y="182880"/>
                  </a:moveTo>
                  <a:cubicBezTo>
                    <a:pt x="0" y="81915"/>
                    <a:pt x="82169" y="0"/>
                    <a:pt x="183515" y="0"/>
                  </a:cubicBezTo>
                  <a:lnTo>
                    <a:pt x="6267577" y="0"/>
                  </a:lnTo>
                  <a:cubicBezTo>
                    <a:pt x="6368923" y="0"/>
                    <a:pt x="6451092" y="81915"/>
                    <a:pt x="6451092" y="182880"/>
                  </a:cubicBezTo>
                  <a:lnTo>
                    <a:pt x="6451092" y="3914521"/>
                  </a:lnTo>
                  <a:cubicBezTo>
                    <a:pt x="6451092" y="4015486"/>
                    <a:pt x="6368923" y="4097401"/>
                    <a:pt x="6267577" y="4097401"/>
                  </a:cubicBezTo>
                  <a:lnTo>
                    <a:pt x="183515" y="4097401"/>
                  </a:lnTo>
                  <a:cubicBezTo>
                    <a:pt x="82169" y="4097401"/>
                    <a:pt x="0" y="4015486"/>
                    <a:pt x="0" y="3914521"/>
                  </a:cubicBezTo>
                  <a:close/>
                </a:path>
              </a:pathLst>
            </a:custGeom>
            <a:solidFill>
              <a:srgbClr val="1B1C1D"/>
            </a:solidFill>
          </p:spPr>
        </p:sp>
        <p:sp>
          <p:nvSpPr>
            <p:cNvPr id="20" name="Freeform 20"/>
            <p:cNvSpPr/>
            <p:nvPr/>
          </p:nvSpPr>
          <p:spPr>
            <a:xfrm>
              <a:off x="0" y="0"/>
              <a:ext cx="6489192" cy="4135501"/>
            </a:xfrm>
            <a:custGeom>
              <a:avLst/>
              <a:gdLst/>
              <a:ahLst/>
              <a:cxnLst/>
              <a:rect l="l" t="t" r="r" b="b"/>
              <a:pathLst>
                <a:path w="6489192" h="4135501">
                  <a:moveTo>
                    <a:pt x="0" y="201930"/>
                  </a:moveTo>
                  <a:cubicBezTo>
                    <a:pt x="0" y="90297"/>
                    <a:pt x="90678" y="0"/>
                    <a:pt x="202565" y="0"/>
                  </a:cubicBezTo>
                  <a:lnTo>
                    <a:pt x="6286627" y="0"/>
                  </a:lnTo>
                  <a:lnTo>
                    <a:pt x="6286627" y="19050"/>
                  </a:lnTo>
                  <a:lnTo>
                    <a:pt x="6286627" y="0"/>
                  </a:lnTo>
                  <a:cubicBezTo>
                    <a:pt x="6398387" y="0"/>
                    <a:pt x="6489192" y="90297"/>
                    <a:pt x="6489192" y="201930"/>
                  </a:cubicBezTo>
                  <a:lnTo>
                    <a:pt x="6470142" y="201930"/>
                  </a:lnTo>
                  <a:lnTo>
                    <a:pt x="6489192" y="201930"/>
                  </a:lnTo>
                  <a:lnTo>
                    <a:pt x="6489192" y="3933571"/>
                  </a:lnTo>
                  <a:lnTo>
                    <a:pt x="6470142" y="3933571"/>
                  </a:lnTo>
                  <a:lnTo>
                    <a:pt x="6489192" y="3933571"/>
                  </a:lnTo>
                  <a:cubicBezTo>
                    <a:pt x="6489192" y="4045204"/>
                    <a:pt x="6398514" y="4135501"/>
                    <a:pt x="6286627" y="4135501"/>
                  </a:cubicBezTo>
                  <a:lnTo>
                    <a:pt x="6286627" y="4116451"/>
                  </a:lnTo>
                  <a:lnTo>
                    <a:pt x="6286627" y="4135501"/>
                  </a:lnTo>
                  <a:lnTo>
                    <a:pt x="202565" y="4135501"/>
                  </a:lnTo>
                  <a:lnTo>
                    <a:pt x="202565" y="4116451"/>
                  </a:lnTo>
                  <a:lnTo>
                    <a:pt x="202565" y="4135501"/>
                  </a:lnTo>
                  <a:cubicBezTo>
                    <a:pt x="90805" y="4135501"/>
                    <a:pt x="0" y="4045204"/>
                    <a:pt x="0" y="3933571"/>
                  </a:cubicBezTo>
                  <a:lnTo>
                    <a:pt x="0" y="201930"/>
                  </a:lnTo>
                  <a:lnTo>
                    <a:pt x="19050" y="201930"/>
                  </a:lnTo>
                  <a:lnTo>
                    <a:pt x="0" y="201930"/>
                  </a:lnTo>
                  <a:moveTo>
                    <a:pt x="38100" y="201930"/>
                  </a:moveTo>
                  <a:lnTo>
                    <a:pt x="38100" y="3933571"/>
                  </a:lnTo>
                  <a:lnTo>
                    <a:pt x="19050" y="3933571"/>
                  </a:lnTo>
                  <a:lnTo>
                    <a:pt x="38100" y="3933571"/>
                  </a:lnTo>
                  <a:cubicBezTo>
                    <a:pt x="38100" y="4023995"/>
                    <a:pt x="111633" y="4097401"/>
                    <a:pt x="202565" y="4097401"/>
                  </a:cubicBezTo>
                  <a:lnTo>
                    <a:pt x="6286627" y="4097401"/>
                  </a:lnTo>
                  <a:cubicBezTo>
                    <a:pt x="6377559" y="4097401"/>
                    <a:pt x="6451092" y="4023995"/>
                    <a:pt x="6451092" y="3933571"/>
                  </a:cubicBezTo>
                  <a:lnTo>
                    <a:pt x="6451092" y="201930"/>
                  </a:lnTo>
                  <a:cubicBezTo>
                    <a:pt x="6451092" y="111506"/>
                    <a:pt x="6377559" y="38100"/>
                    <a:pt x="6286627" y="38100"/>
                  </a:cubicBezTo>
                  <a:lnTo>
                    <a:pt x="202565" y="38100"/>
                  </a:lnTo>
                  <a:lnTo>
                    <a:pt x="202565" y="19050"/>
                  </a:lnTo>
                  <a:lnTo>
                    <a:pt x="202565" y="38100"/>
                  </a:lnTo>
                  <a:cubicBezTo>
                    <a:pt x="111633" y="38100"/>
                    <a:pt x="38100" y="111506"/>
                    <a:pt x="38100" y="201930"/>
                  </a:cubicBezTo>
                  <a:close/>
                </a:path>
              </a:pathLst>
            </a:custGeom>
            <a:solidFill>
              <a:srgbClr val="535455"/>
            </a:solidFill>
          </p:spPr>
        </p:sp>
      </p:grpSp>
      <p:grpSp>
        <p:nvGrpSpPr>
          <p:cNvPr id="21" name="Group 21"/>
          <p:cNvGrpSpPr>
            <a:grpSpLocks noChangeAspect="1"/>
          </p:cNvGrpSpPr>
          <p:nvPr/>
        </p:nvGrpSpPr>
        <p:grpSpPr>
          <a:xfrm>
            <a:off x="12653962" y="3682752"/>
            <a:ext cx="114300" cy="3073004"/>
            <a:chOff x="0" y="0"/>
            <a:chExt cx="152400" cy="4097338"/>
          </a:xfrm>
        </p:grpSpPr>
        <p:sp>
          <p:nvSpPr>
            <p:cNvPr id="22" name="Freeform 22" descr="preencoded.png"/>
            <p:cNvSpPr/>
            <p:nvPr/>
          </p:nvSpPr>
          <p:spPr>
            <a:xfrm>
              <a:off x="0" y="0"/>
              <a:ext cx="152400" cy="4097401"/>
            </a:xfrm>
            <a:custGeom>
              <a:avLst/>
              <a:gdLst/>
              <a:ahLst/>
              <a:cxnLst/>
              <a:rect l="l" t="t" r="r" b="b"/>
              <a:pathLst>
                <a:path w="152400" h="4097401">
                  <a:moveTo>
                    <a:pt x="0" y="0"/>
                  </a:moveTo>
                  <a:lnTo>
                    <a:pt x="152400" y="0"/>
                  </a:lnTo>
                  <a:lnTo>
                    <a:pt x="152400" y="4097401"/>
                  </a:lnTo>
                  <a:lnTo>
                    <a:pt x="0" y="4097401"/>
                  </a:lnTo>
                  <a:lnTo>
                    <a:pt x="0" y="0"/>
                  </a:lnTo>
                  <a:close/>
                </a:path>
              </a:pathLst>
            </a:custGeom>
            <a:blipFill>
              <a:blip r:embed="rId5"/>
              <a:stretch>
                <a:fillRect t="-58" b="-56"/>
              </a:stretch>
            </a:blipFill>
          </p:spPr>
        </p:sp>
      </p:grpSp>
      <p:sp>
        <p:nvSpPr>
          <p:cNvPr id="23" name="TextBox 23"/>
          <p:cNvSpPr txBox="1"/>
          <p:nvPr/>
        </p:nvSpPr>
        <p:spPr>
          <a:xfrm>
            <a:off x="13015912" y="3873252"/>
            <a:ext cx="2740224" cy="399604"/>
          </a:xfrm>
          <a:prstGeom prst="rect">
            <a:avLst/>
          </a:prstGeom>
        </p:spPr>
        <p:txBody>
          <a:bodyPr lIns="0" tIns="0" rIns="0" bIns="0" rtlCol="0" anchor="t">
            <a:spAutoFit/>
          </a:bodyPr>
          <a:lstStyle/>
          <a:p>
            <a:pPr algn="l">
              <a:lnSpc>
                <a:spcPts val="2687"/>
              </a:lnSpc>
            </a:pPr>
            <a:r>
              <a:rPr lang="en-US" sz="2125">
                <a:solidFill>
                  <a:srgbClr val="CFCBBF"/>
                </a:solidFill>
                <a:latin typeface="Calibri (MS)"/>
                <a:ea typeface="Calibri (MS)"/>
                <a:cs typeface="Calibri (MS)"/>
                <a:sym typeface="Calibri (MS)"/>
              </a:rPr>
              <a:t>Salary Increments</a:t>
            </a:r>
          </a:p>
        </p:txBody>
      </p:sp>
      <p:sp>
        <p:nvSpPr>
          <p:cNvPr id="24" name="TextBox 24"/>
          <p:cNvSpPr txBox="1"/>
          <p:nvPr/>
        </p:nvSpPr>
        <p:spPr>
          <a:xfrm>
            <a:off x="13015912" y="4299496"/>
            <a:ext cx="4257229" cy="2208610"/>
          </a:xfrm>
          <a:prstGeom prst="rect">
            <a:avLst/>
          </a:prstGeom>
        </p:spPr>
        <p:txBody>
          <a:bodyPr lIns="0" tIns="0" rIns="0" bIns="0" rtlCol="0" anchor="t">
            <a:spAutoFit/>
          </a:bodyPr>
          <a:lstStyle/>
          <a:p>
            <a:pPr algn="l">
              <a:lnSpc>
                <a:spcPts val="2749"/>
              </a:lnSpc>
            </a:pPr>
            <a:r>
              <a:rPr lang="en-US" sz="1687">
                <a:solidFill>
                  <a:srgbClr val="CFCBBF"/>
                </a:solidFill>
                <a:latin typeface="Calibri (MS)"/>
                <a:ea typeface="Calibri (MS)"/>
                <a:cs typeface="Calibri (MS)"/>
                <a:sym typeface="Calibri (MS)"/>
              </a:rPr>
              <a:t>Apply percentage-based salary adjustments across all employees. Multiply salary by 1.10 for 10% increase. Remember to manage SQL_SAFE_UPDATES during bulk changes.</a:t>
            </a:r>
          </a:p>
        </p:txBody>
      </p:sp>
      <p:grpSp>
        <p:nvGrpSpPr>
          <p:cNvPr id="25" name="Group 25"/>
          <p:cNvGrpSpPr/>
          <p:nvPr/>
        </p:nvGrpSpPr>
        <p:grpSpPr>
          <a:xfrm>
            <a:off x="7610921" y="6960542"/>
            <a:ext cx="4866829" cy="2400300"/>
            <a:chOff x="0" y="0"/>
            <a:chExt cx="6489105" cy="3200400"/>
          </a:xfrm>
        </p:grpSpPr>
        <p:sp>
          <p:nvSpPr>
            <p:cNvPr id="26" name="Freeform 26"/>
            <p:cNvSpPr/>
            <p:nvPr/>
          </p:nvSpPr>
          <p:spPr>
            <a:xfrm>
              <a:off x="19050" y="19050"/>
              <a:ext cx="6451092" cy="3162300"/>
            </a:xfrm>
            <a:custGeom>
              <a:avLst/>
              <a:gdLst/>
              <a:ahLst/>
              <a:cxnLst/>
              <a:rect l="l" t="t" r="r" b="b"/>
              <a:pathLst>
                <a:path w="6451092" h="3162300">
                  <a:moveTo>
                    <a:pt x="0" y="182880"/>
                  </a:moveTo>
                  <a:cubicBezTo>
                    <a:pt x="0" y="81915"/>
                    <a:pt x="82423" y="0"/>
                    <a:pt x="184023" y="0"/>
                  </a:cubicBezTo>
                  <a:lnTo>
                    <a:pt x="6267069" y="0"/>
                  </a:lnTo>
                  <a:cubicBezTo>
                    <a:pt x="6368669" y="0"/>
                    <a:pt x="6451092" y="81915"/>
                    <a:pt x="6451092" y="182880"/>
                  </a:cubicBezTo>
                  <a:lnTo>
                    <a:pt x="6451092" y="2979420"/>
                  </a:lnTo>
                  <a:cubicBezTo>
                    <a:pt x="6451092" y="3080385"/>
                    <a:pt x="6368669" y="3162300"/>
                    <a:pt x="6267069" y="3162300"/>
                  </a:cubicBezTo>
                  <a:lnTo>
                    <a:pt x="184023" y="3162300"/>
                  </a:lnTo>
                  <a:cubicBezTo>
                    <a:pt x="82423" y="3162300"/>
                    <a:pt x="0" y="3080385"/>
                    <a:pt x="0" y="2979420"/>
                  </a:cubicBezTo>
                  <a:close/>
                </a:path>
              </a:pathLst>
            </a:custGeom>
            <a:solidFill>
              <a:srgbClr val="1B1C1D"/>
            </a:solidFill>
          </p:spPr>
        </p:sp>
        <p:sp>
          <p:nvSpPr>
            <p:cNvPr id="27" name="Freeform 27"/>
            <p:cNvSpPr/>
            <p:nvPr/>
          </p:nvSpPr>
          <p:spPr>
            <a:xfrm>
              <a:off x="0" y="0"/>
              <a:ext cx="6489192" cy="3200400"/>
            </a:xfrm>
            <a:custGeom>
              <a:avLst/>
              <a:gdLst/>
              <a:ahLst/>
              <a:cxnLst/>
              <a:rect l="l" t="t" r="r" b="b"/>
              <a:pathLst>
                <a:path w="6489192" h="3200400">
                  <a:moveTo>
                    <a:pt x="0" y="201930"/>
                  </a:moveTo>
                  <a:cubicBezTo>
                    <a:pt x="0" y="90297"/>
                    <a:pt x="91059" y="0"/>
                    <a:pt x="203073" y="0"/>
                  </a:cubicBezTo>
                  <a:lnTo>
                    <a:pt x="6286119" y="0"/>
                  </a:lnTo>
                  <a:lnTo>
                    <a:pt x="6286119" y="19050"/>
                  </a:lnTo>
                  <a:lnTo>
                    <a:pt x="6286119" y="0"/>
                  </a:lnTo>
                  <a:cubicBezTo>
                    <a:pt x="6398133" y="0"/>
                    <a:pt x="6489192" y="90297"/>
                    <a:pt x="6489192" y="201930"/>
                  </a:cubicBezTo>
                  <a:lnTo>
                    <a:pt x="6470142" y="201930"/>
                  </a:lnTo>
                  <a:lnTo>
                    <a:pt x="6489192" y="201930"/>
                  </a:lnTo>
                  <a:lnTo>
                    <a:pt x="6489192" y="2998470"/>
                  </a:lnTo>
                  <a:lnTo>
                    <a:pt x="6470142" y="2998470"/>
                  </a:lnTo>
                  <a:lnTo>
                    <a:pt x="6489192" y="2998470"/>
                  </a:lnTo>
                  <a:cubicBezTo>
                    <a:pt x="6489192" y="3110103"/>
                    <a:pt x="6398133" y="3200400"/>
                    <a:pt x="6286119" y="3200400"/>
                  </a:cubicBezTo>
                  <a:lnTo>
                    <a:pt x="6286119" y="3181350"/>
                  </a:lnTo>
                  <a:lnTo>
                    <a:pt x="6286119" y="3200400"/>
                  </a:lnTo>
                  <a:lnTo>
                    <a:pt x="203073" y="3200400"/>
                  </a:lnTo>
                  <a:lnTo>
                    <a:pt x="203073" y="3181350"/>
                  </a:lnTo>
                  <a:lnTo>
                    <a:pt x="203073" y="3200400"/>
                  </a:lnTo>
                  <a:cubicBezTo>
                    <a:pt x="91059" y="3200400"/>
                    <a:pt x="0" y="3110103"/>
                    <a:pt x="0" y="2998470"/>
                  </a:cubicBezTo>
                  <a:lnTo>
                    <a:pt x="0" y="201930"/>
                  </a:lnTo>
                  <a:lnTo>
                    <a:pt x="19050" y="201930"/>
                  </a:lnTo>
                  <a:lnTo>
                    <a:pt x="0" y="201930"/>
                  </a:lnTo>
                  <a:moveTo>
                    <a:pt x="38100" y="201930"/>
                  </a:moveTo>
                  <a:lnTo>
                    <a:pt x="38100" y="2998470"/>
                  </a:lnTo>
                  <a:lnTo>
                    <a:pt x="19050" y="2998470"/>
                  </a:lnTo>
                  <a:lnTo>
                    <a:pt x="38100" y="2998470"/>
                  </a:lnTo>
                  <a:cubicBezTo>
                    <a:pt x="38100" y="3088894"/>
                    <a:pt x="111887" y="3162300"/>
                    <a:pt x="203073" y="3162300"/>
                  </a:cubicBezTo>
                  <a:lnTo>
                    <a:pt x="6286119" y="3162300"/>
                  </a:lnTo>
                  <a:cubicBezTo>
                    <a:pt x="6377305" y="3162300"/>
                    <a:pt x="6451092" y="3088894"/>
                    <a:pt x="6451092" y="2998470"/>
                  </a:cubicBezTo>
                  <a:lnTo>
                    <a:pt x="6451092" y="201930"/>
                  </a:lnTo>
                  <a:cubicBezTo>
                    <a:pt x="6451092" y="111506"/>
                    <a:pt x="6377305" y="38100"/>
                    <a:pt x="6286119" y="38100"/>
                  </a:cubicBezTo>
                  <a:lnTo>
                    <a:pt x="203073" y="38100"/>
                  </a:lnTo>
                  <a:lnTo>
                    <a:pt x="203073" y="19050"/>
                  </a:lnTo>
                  <a:lnTo>
                    <a:pt x="203073" y="38100"/>
                  </a:lnTo>
                  <a:cubicBezTo>
                    <a:pt x="111887" y="38100"/>
                    <a:pt x="38100" y="111506"/>
                    <a:pt x="38100" y="201930"/>
                  </a:cubicBezTo>
                  <a:close/>
                </a:path>
              </a:pathLst>
            </a:custGeom>
            <a:solidFill>
              <a:srgbClr val="535455"/>
            </a:solidFill>
          </p:spPr>
        </p:sp>
      </p:grpSp>
      <p:grpSp>
        <p:nvGrpSpPr>
          <p:cNvPr id="28" name="Group 28"/>
          <p:cNvGrpSpPr>
            <a:grpSpLocks noChangeAspect="1"/>
          </p:cNvGrpSpPr>
          <p:nvPr/>
        </p:nvGrpSpPr>
        <p:grpSpPr>
          <a:xfrm>
            <a:off x="7596634" y="6974830"/>
            <a:ext cx="114300" cy="2371725"/>
            <a:chOff x="0" y="0"/>
            <a:chExt cx="152400" cy="3162300"/>
          </a:xfrm>
        </p:grpSpPr>
        <p:sp>
          <p:nvSpPr>
            <p:cNvPr id="29" name="Freeform 29" descr="preencoded.png"/>
            <p:cNvSpPr/>
            <p:nvPr/>
          </p:nvSpPr>
          <p:spPr>
            <a:xfrm>
              <a:off x="0" y="0"/>
              <a:ext cx="152400" cy="3162300"/>
            </a:xfrm>
            <a:custGeom>
              <a:avLst/>
              <a:gdLst/>
              <a:ahLst/>
              <a:cxnLst/>
              <a:rect l="l" t="t" r="r" b="b"/>
              <a:pathLst>
                <a:path w="152400" h="3162300">
                  <a:moveTo>
                    <a:pt x="0" y="0"/>
                  </a:moveTo>
                  <a:lnTo>
                    <a:pt x="152400" y="0"/>
                  </a:lnTo>
                  <a:lnTo>
                    <a:pt x="152400" y="3162300"/>
                  </a:lnTo>
                  <a:lnTo>
                    <a:pt x="0" y="3162300"/>
                  </a:lnTo>
                  <a:lnTo>
                    <a:pt x="0" y="0"/>
                  </a:lnTo>
                  <a:close/>
                </a:path>
              </a:pathLst>
            </a:custGeom>
            <a:blipFill>
              <a:blip r:embed="rId6"/>
              <a:stretch>
                <a:fillRect/>
              </a:stretch>
            </a:blipFill>
          </p:spPr>
        </p:sp>
      </p:grpSp>
      <p:sp>
        <p:nvSpPr>
          <p:cNvPr id="30" name="TextBox 30"/>
          <p:cNvSpPr txBox="1"/>
          <p:nvPr/>
        </p:nvSpPr>
        <p:spPr>
          <a:xfrm>
            <a:off x="7958584" y="7165330"/>
            <a:ext cx="2740224" cy="399604"/>
          </a:xfrm>
          <a:prstGeom prst="rect">
            <a:avLst/>
          </a:prstGeom>
        </p:spPr>
        <p:txBody>
          <a:bodyPr lIns="0" tIns="0" rIns="0" bIns="0" rtlCol="0" anchor="t">
            <a:spAutoFit/>
          </a:bodyPr>
          <a:lstStyle/>
          <a:p>
            <a:pPr algn="l">
              <a:lnSpc>
                <a:spcPts val="2687"/>
              </a:lnSpc>
            </a:pPr>
            <a:r>
              <a:rPr lang="en-US" sz="2125">
                <a:solidFill>
                  <a:srgbClr val="CFCBBF"/>
                </a:solidFill>
                <a:latin typeface="Calibri (MS)"/>
                <a:ea typeface="Calibri (MS)"/>
                <a:cs typeface="Calibri (MS)"/>
                <a:sym typeface="Calibri (MS)"/>
              </a:rPr>
              <a:t>Record Deletion</a:t>
            </a:r>
          </a:p>
        </p:txBody>
      </p:sp>
      <p:sp>
        <p:nvSpPr>
          <p:cNvPr id="31" name="TextBox 31"/>
          <p:cNvSpPr txBox="1"/>
          <p:nvPr/>
        </p:nvSpPr>
        <p:spPr>
          <a:xfrm>
            <a:off x="7958584" y="7591574"/>
            <a:ext cx="4257229" cy="316818"/>
          </a:xfrm>
          <a:prstGeom prst="rect">
            <a:avLst/>
          </a:prstGeom>
        </p:spPr>
        <p:txBody>
          <a:bodyPr lIns="0" tIns="0" rIns="0" bIns="0" rtlCol="0" anchor="t">
            <a:spAutoFit/>
          </a:bodyPr>
          <a:lstStyle/>
          <a:p>
            <a:pPr>
              <a:lnSpc>
                <a:spcPts val="2749"/>
              </a:lnSpc>
            </a:pPr>
            <a:r>
              <a:rPr lang="en-US" sz="1687" dirty="0">
                <a:solidFill>
                  <a:srgbClr val="CFCBBF"/>
                </a:solidFill>
                <a:latin typeface="Calibri (MS)"/>
                <a:ea typeface="Calibri (MS)"/>
                <a:cs typeface="Calibri (MS)"/>
                <a:sym typeface="Calibri (MS)"/>
              </a:rPr>
              <a:t>DELETE FROM Transactions WHERE </a:t>
            </a:r>
            <a:r>
              <a:rPr lang="en-US" sz="1687" dirty="0" err="1">
                <a:solidFill>
                  <a:srgbClr val="CFCBBF"/>
                </a:solidFill>
                <a:latin typeface="Calibri (MS)"/>
                <a:ea typeface="Calibri (MS)"/>
                <a:cs typeface="Calibri (MS)"/>
                <a:sym typeface="Calibri (MS)"/>
              </a:rPr>
              <a:t>trans_id</a:t>
            </a:r>
            <a:r>
              <a:rPr lang="en-US" sz="1687" dirty="0">
                <a:solidFill>
                  <a:srgbClr val="CFCBBF"/>
                </a:solidFill>
                <a:latin typeface="Calibri (MS)"/>
                <a:ea typeface="Calibri (MS)"/>
                <a:cs typeface="Calibri (MS)"/>
                <a:sym typeface="Calibri (MS)"/>
              </a:rPr>
              <a:t> = 4;</a:t>
            </a:r>
          </a:p>
        </p:txBody>
      </p:sp>
      <p:grpSp>
        <p:nvGrpSpPr>
          <p:cNvPr id="32" name="Group 32"/>
          <p:cNvGrpSpPr>
            <a:grpSpLocks noChangeAspect="1"/>
          </p:cNvGrpSpPr>
          <p:nvPr/>
        </p:nvGrpSpPr>
        <p:grpSpPr>
          <a:xfrm>
            <a:off x="17133382" y="404231"/>
            <a:ext cx="883968" cy="883967"/>
            <a:chOff x="0" y="0"/>
            <a:chExt cx="1178623" cy="1178623"/>
          </a:xfrm>
        </p:grpSpPr>
        <p:sp>
          <p:nvSpPr>
            <p:cNvPr id="33" name="Freeform 33"/>
            <p:cNvSpPr/>
            <p:nvPr/>
          </p:nvSpPr>
          <p:spPr>
            <a:xfrm flipH="1">
              <a:off x="0" y="0"/>
              <a:ext cx="1178560" cy="1178560"/>
            </a:xfrm>
            <a:custGeom>
              <a:avLst/>
              <a:gdLst/>
              <a:ahLst/>
              <a:cxnLst/>
              <a:rect l="l" t="t" r="r" b="b"/>
              <a:pathLst>
                <a:path w="1178560" h="1178560">
                  <a:moveTo>
                    <a:pt x="1178560" y="0"/>
                  </a:moveTo>
                  <a:lnTo>
                    <a:pt x="0" y="0"/>
                  </a:lnTo>
                  <a:lnTo>
                    <a:pt x="0" y="1178560"/>
                  </a:lnTo>
                  <a:lnTo>
                    <a:pt x="1178560" y="1178560"/>
                  </a:lnTo>
                  <a:lnTo>
                    <a:pt x="1178560" y="0"/>
                  </a:lnTo>
                  <a:close/>
                </a:path>
              </a:pathLst>
            </a:custGeom>
            <a:blipFill>
              <a:blip r:embed="rId7"/>
              <a:stretch>
                <a:fillRect r="-5" b="-5"/>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1157</Words>
  <Application>Microsoft Office PowerPoint</Application>
  <PresentationFormat>Custom</PresentationFormat>
  <Paragraphs>250</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 (MS)</vt:lpstr>
      <vt:lpstr>Arial</vt:lpstr>
      <vt:lpstr>TT Rounds Condensed</vt:lpstr>
      <vt:lpstr>Raleway</vt:lpstr>
      <vt:lpstr>Calibri</vt:lpstr>
      <vt:lpstr>Calibri (MS) Bold</vt:lpstr>
      <vt:lpstr>TT Rounds Condensed Bold</vt:lpstr>
      <vt:lpstr>TT Rounds Condensed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Mastering-Banking-Database-Design.pptx</dc:title>
  <cp:lastModifiedBy>zareena fathima</cp:lastModifiedBy>
  <cp:revision>4</cp:revision>
  <dcterms:created xsi:type="dcterms:W3CDTF">2006-08-16T00:00:00Z</dcterms:created>
  <dcterms:modified xsi:type="dcterms:W3CDTF">2025-10-24T13:29:46Z</dcterms:modified>
  <dc:identifier>DAG2spuGF9k</dc:identifier>
</cp:coreProperties>
</file>